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72675A"/>
        </a:solidFill>
        <a:effectLst/>
        <a:uFillTx/>
        <a:latin typeface="+mn-lt"/>
        <a:ea typeface="+mn-ea"/>
        <a:cs typeface="+mn-cs"/>
        <a:sym typeface="Avenir N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28D8E">
              <a:alpha val="20000"/>
            </a:srgbClr>
          </a:solidFill>
        </a:fill>
      </a:tcStyle>
    </a:band2H>
    <a:firstCol>
      <a:tcTxStyle b="off" i="off">
        <a:fontRef idx="min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381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Col>
    <a:lastRow>
      <a:tcTxStyle b="off" i="off">
        <a:fontRef idx="min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381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lastRow>
    <a:firstRow>
      <a:tcTxStyle b="off" i="off">
        <a:fontRef idx="min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381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E5E1C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solidFill>
                <a:srgbClr val="44444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AB0B5">
              <a:alpha val="1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44444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ADBD7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34343"/>
        </a:fontRef>
        <a:srgbClr val="434343"/>
      </a:tcTxStyle>
      <a:tcStyle>
        <a:tcBdr>
          <a:left>
            <a:ln w="12700" cap="flat">
              <a:solidFill>
                <a:srgbClr val="949E9F"/>
              </a:solidFill>
              <a:prstDash val="solid"/>
              <a:miter lim="400000"/>
            </a:ln>
          </a:left>
          <a:right>
            <a:ln w="12700" cap="flat">
              <a:solidFill>
                <a:srgbClr val="949E9F"/>
              </a:solidFill>
              <a:prstDash val="solid"/>
              <a:miter lim="400000"/>
            </a:ln>
          </a:right>
          <a:top>
            <a:ln w="12700" cap="flat">
              <a:solidFill>
                <a:srgbClr val="949E9F"/>
              </a:solidFill>
              <a:prstDash val="solid"/>
              <a:miter lim="400000"/>
            </a:ln>
          </a:top>
          <a:bottom>
            <a:ln w="12700" cap="flat">
              <a:solidFill>
                <a:srgbClr val="949E9F"/>
              </a:solidFill>
              <a:prstDash val="solid"/>
              <a:miter lim="400000"/>
            </a:ln>
          </a:bottom>
          <a:insideH>
            <a:ln w="12700" cap="flat">
              <a:solidFill>
                <a:srgbClr val="949E9F"/>
              </a:solidFill>
              <a:prstDash val="solid"/>
              <a:miter lim="400000"/>
            </a:ln>
          </a:insideH>
          <a:insideV>
            <a:ln w="12700" cap="flat">
              <a:solidFill>
                <a:srgbClr val="949E9F"/>
              </a:solidFill>
              <a:prstDash val="solid"/>
              <a:miter lim="400000"/>
            </a:ln>
          </a:insideV>
        </a:tcBdr>
        <a:fill>
          <a:solidFill>
            <a:srgbClr val="E2E0D9"/>
          </a:solidFill>
        </a:fill>
      </a:tcStyle>
    </a:wholeTbl>
    <a:band2H>
      <a:tcTxStyle b="def" i="def"/>
      <a:tcStyle>
        <a:tcBdr/>
        <a:fill>
          <a:solidFill>
            <a:srgbClr val="EFECE5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Col>
    <a:lastRow>
      <a:tcTxStyle b="off" i="off">
        <a:fontRef idx="minor">
          <a:srgbClr val="434343"/>
        </a:fontRef>
        <a:srgbClr val="434343"/>
      </a:tcTxStyle>
      <a:tcStyle>
        <a:tcBdr>
          <a:left>
            <a:ln w="12700" cap="flat">
              <a:solidFill>
                <a:srgbClr val="6D5D4B"/>
              </a:solidFill>
              <a:prstDash val="solid"/>
              <a:miter lim="400000"/>
            </a:ln>
          </a:left>
          <a:right>
            <a:ln w="12700" cap="flat">
              <a:solidFill>
                <a:srgbClr val="6D5D4B"/>
              </a:solidFill>
              <a:prstDash val="solid"/>
              <a:miter lim="400000"/>
            </a:ln>
          </a:right>
          <a:top>
            <a:ln w="254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6D5D4B"/>
              </a:solidFill>
              <a:prstDash val="solid"/>
              <a:miter lim="400000"/>
            </a:ln>
          </a:insideH>
          <a:insideV>
            <a:ln w="12700" cap="flat">
              <a:solidFill>
                <a:srgbClr val="6D5D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52922"/>
              </a:solidFill>
              <a:prstDash val="solid"/>
              <a:miter lim="400000"/>
            </a:ln>
          </a:left>
          <a:right>
            <a:ln w="12700" cap="flat">
              <a:solidFill>
                <a:srgbClr val="352922"/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3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39393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A5A8A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CDCB">
              <a:alpha val="21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3939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Avenir Next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Avenir Next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Avenir Next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Avenir Next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Avenir Next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Avenir Next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Avenir Next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Avenir Next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Avenir Nex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079500" y="2438400"/>
            <a:ext cx="11176000" cy="2921000"/>
          </a:xfrm>
          <a:prstGeom prst="rect">
            <a:avLst/>
          </a:prstGeom>
        </p:spPr>
        <p:txBody>
          <a:bodyPr anchor="b"/>
          <a:lstStyle>
            <a:lvl1pPr>
              <a:defRPr cap="all" spc="232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079500" y="5346700"/>
            <a:ext cx="111760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兩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影像"/>
          <p:cNvSpPr/>
          <p:nvPr>
            <p:ph type="pic" sz="half" idx="13"/>
          </p:nvPr>
        </p:nvSpPr>
        <p:spPr>
          <a:xfrm>
            <a:off x="1015999" y="1176019"/>
            <a:ext cx="5261430" cy="7366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影像"/>
          <p:cNvSpPr/>
          <p:nvPr>
            <p:ph type="pic" sz="half" idx="14"/>
          </p:nvPr>
        </p:nvSpPr>
        <p:spPr>
          <a:xfrm>
            <a:off x="6743700" y="1181100"/>
            <a:ext cx="5257800" cy="736092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影像"/>
          <p:cNvSpPr/>
          <p:nvPr>
            <p:ph type="pic" sz="quarter" idx="13"/>
          </p:nvPr>
        </p:nvSpPr>
        <p:spPr>
          <a:xfrm>
            <a:off x="6743700" y="5207000"/>
            <a:ext cx="5257800" cy="34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影像"/>
          <p:cNvSpPr/>
          <p:nvPr>
            <p:ph type="pic" sz="quarter" idx="14"/>
          </p:nvPr>
        </p:nvSpPr>
        <p:spPr>
          <a:xfrm>
            <a:off x="6743700" y="1282700"/>
            <a:ext cx="5257800" cy="342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影像"/>
          <p:cNvSpPr/>
          <p:nvPr>
            <p:ph type="pic" sz="half" idx="15"/>
          </p:nvPr>
        </p:nvSpPr>
        <p:spPr>
          <a:xfrm>
            <a:off x="1011464" y="1277619"/>
            <a:ext cx="5270501" cy="7378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6836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–王大明</a:t>
            </a:r>
          </a:p>
        </p:txBody>
      </p:sp>
      <p:sp>
        <p:nvSpPr>
          <p:cNvPr id="112" name="「在此輸入名言語錄。」"/>
          <p:cNvSpPr txBox="1"/>
          <p:nvPr>
            <p:ph type="body" sz="quarter" idx="14"/>
          </p:nvPr>
        </p:nvSpPr>
        <p:spPr>
          <a:xfrm>
            <a:off x="1270000" y="3841750"/>
            <a:ext cx="104648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1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sz="half" idx="13"/>
          </p:nvPr>
        </p:nvSpPr>
        <p:spPr>
          <a:xfrm>
            <a:off x="1854200" y="1441449"/>
            <a:ext cx="9612313" cy="4889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079500" y="6515100"/>
            <a:ext cx="11176000" cy="1625600"/>
          </a:xfrm>
          <a:prstGeom prst="rect">
            <a:avLst/>
          </a:prstGeom>
        </p:spPr>
        <p:txBody>
          <a:bodyPr anchor="b"/>
          <a:lstStyle>
            <a:lvl1pPr>
              <a:defRPr cap="all" spc="232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079500" y="8166100"/>
            <a:ext cx="11176000" cy="1308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079500" y="3416300"/>
            <a:ext cx="11176000" cy="2921000"/>
          </a:xfrm>
          <a:prstGeom prst="rect">
            <a:avLst/>
          </a:prstGeom>
        </p:spPr>
        <p:txBody>
          <a:bodyPr/>
          <a:lstStyle>
            <a:lvl1pPr>
              <a:defRPr cap="all" spc="232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43700" y="1193800"/>
            <a:ext cx="5257800" cy="736092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14400" y="1193800"/>
            <a:ext cx="5270500" cy="39116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14400" y="5219700"/>
            <a:ext cx="5270500" cy="3378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6743700" y="2997200"/>
            <a:ext cx="5270201" cy="5397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14400" y="2705100"/>
            <a:ext cx="5118100" cy="6019800"/>
          </a:xfrm>
          <a:prstGeom prst="rect">
            <a:avLst/>
          </a:prstGeom>
        </p:spPr>
        <p:txBody>
          <a:bodyPr/>
          <a:lstStyle>
            <a:lvl1pPr marL="342900" indent="-342900">
              <a:defRPr sz="3400"/>
            </a:lvl1pPr>
            <a:lvl2pPr marL="685800" indent="-342900">
              <a:defRPr sz="3400"/>
            </a:lvl2pPr>
            <a:lvl3pPr marL="1028700" indent="-342900">
              <a:defRPr sz="3400"/>
            </a:lvl3pPr>
            <a:lvl4pPr marL="1371600" indent="-342900">
              <a:defRPr sz="3400"/>
            </a:lvl4pPr>
            <a:lvl5pPr marL="1714500" indent="-342900">
              <a:defRPr sz="3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14400" y="685800"/>
            <a:ext cx="11176000" cy="83820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說明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idx="13"/>
          </p:nvPr>
        </p:nvSpPr>
        <p:spPr>
          <a:xfrm>
            <a:off x="1016000" y="1219200"/>
            <a:ext cx="10985500" cy="5588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內文層級一…"/>
          <p:cNvSpPr txBox="1"/>
          <p:nvPr>
            <p:ph type="body" sz="quarter" idx="1"/>
          </p:nvPr>
        </p:nvSpPr>
        <p:spPr>
          <a:xfrm>
            <a:off x="1016000" y="7200900"/>
            <a:ext cx="5207000" cy="6604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1" sz="2400">
                <a:solidFill>
                  <a:srgbClr val="515151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b="1" sz="2400">
                <a:solidFill>
                  <a:srgbClr val="515151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b="1" sz="2400">
                <a:solidFill>
                  <a:srgbClr val="515151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b="1" sz="2400">
                <a:solidFill>
                  <a:srgbClr val="515151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b="1" sz="2400">
                <a:solidFill>
                  <a:srgbClr val="515151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14400" y="3175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14400" y="2717800"/>
            <a:ext cx="1117600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06312" y="9086849"/>
            <a:ext cx="379477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434343"/>
                </a:solidFill>
                <a:effectLst>
                  <a:outerShdw sx="100000" sy="100000" kx="0" ky="0" algn="b" rotWithShape="0" blurRad="25400" dist="23648" dir="16200000">
                    <a:srgbClr val="000000">
                      <a:alpha val="20689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817463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n-lt"/>
          <a:ea typeface="+mn-ea"/>
          <a:cs typeface="+mn-cs"/>
          <a:sym typeface="Avenir Next"/>
        </a:defRPr>
      </a:lvl1pPr>
      <a:lvl2pPr marL="8382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n-lt"/>
          <a:ea typeface="+mn-ea"/>
          <a:cs typeface="+mn-cs"/>
          <a:sym typeface="Avenir Next"/>
        </a:defRPr>
      </a:lvl2pPr>
      <a:lvl3pPr marL="12573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n-lt"/>
          <a:ea typeface="+mn-ea"/>
          <a:cs typeface="+mn-cs"/>
          <a:sym typeface="Avenir Next"/>
        </a:defRPr>
      </a:lvl3pPr>
      <a:lvl4pPr marL="16764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n-lt"/>
          <a:ea typeface="+mn-ea"/>
          <a:cs typeface="+mn-cs"/>
          <a:sym typeface="Avenir Next"/>
        </a:defRPr>
      </a:lvl4pPr>
      <a:lvl5pPr marL="20955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n-lt"/>
          <a:ea typeface="+mn-ea"/>
          <a:cs typeface="+mn-cs"/>
          <a:sym typeface="Avenir Next"/>
        </a:defRPr>
      </a:lvl5pPr>
      <a:lvl6pPr marL="25146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n-lt"/>
          <a:ea typeface="+mn-ea"/>
          <a:cs typeface="+mn-cs"/>
          <a:sym typeface="Avenir Next"/>
        </a:defRPr>
      </a:lvl6pPr>
      <a:lvl7pPr marL="29337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n-lt"/>
          <a:ea typeface="+mn-ea"/>
          <a:cs typeface="+mn-cs"/>
          <a:sym typeface="Avenir Next"/>
        </a:defRPr>
      </a:lvl7pPr>
      <a:lvl8pPr marL="33528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n-lt"/>
          <a:ea typeface="+mn-ea"/>
          <a:cs typeface="+mn-cs"/>
          <a:sym typeface="Avenir Next"/>
        </a:defRPr>
      </a:lvl8pPr>
      <a:lvl9pPr marL="3771900" marR="0" indent="-4191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72675A"/>
          </a:solidFill>
          <a:uFillTx/>
          <a:latin typeface="+mn-lt"/>
          <a:ea typeface="+mn-ea"/>
          <a:cs typeface="+mn-cs"/>
          <a:sym typeface="Avenir N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ti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4.jpeg"/><Relationship Id="rId10" Type="http://schemas.openxmlformats.org/officeDocument/2006/relationships/image" Target="../media/image9.png"/><Relationship Id="rId11" Type="http://schemas.openxmlformats.org/officeDocument/2006/relationships/image" Target="../media/image5.jpeg"/><Relationship Id="rId12" Type="http://schemas.openxmlformats.org/officeDocument/2006/relationships/image" Target="../media/image10.png"/><Relationship Id="rId13" Type="http://schemas.openxmlformats.org/officeDocument/2006/relationships/image" Target="../media/image6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26.jpeg"/><Relationship Id="rId4" Type="http://schemas.openxmlformats.org/officeDocument/2006/relationships/image" Target="../media/image52.png"/><Relationship Id="rId5" Type="http://schemas.openxmlformats.org/officeDocument/2006/relationships/image" Target="../media/image27.jpeg"/><Relationship Id="rId6" Type="http://schemas.openxmlformats.org/officeDocument/2006/relationships/image" Target="../media/image4.tif"/><Relationship Id="rId7" Type="http://schemas.openxmlformats.org/officeDocument/2006/relationships/image" Target="../media/image53.png"/><Relationship Id="rId8" Type="http://schemas.openxmlformats.org/officeDocument/2006/relationships/image" Target="../media/image5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0" Type="http://schemas.openxmlformats.org/officeDocument/2006/relationships/image" Target="../media/image16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IXNET Hackthon"/>
          <p:cNvSpPr txBox="1"/>
          <p:nvPr>
            <p:ph type="ctrTitle"/>
          </p:nvPr>
        </p:nvSpPr>
        <p:spPr>
          <a:xfrm>
            <a:off x="1079500" y="4223866"/>
            <a:ext cx="11176000" cy="1305868"/>
          </a:xfrm>
          <a:prstGeom prst="rect">
            <a:avLst/>
          </a:prstGeom>
        </p:spPr>
        <p:txBody>
          <a:bodyPr/>
          <a:lstStyle/>
          <a:p>
            <a:pPr/>
            <a:r>
              <a:t>PIXNET Hackthon</a:t>
            </a:r>
          </a:p>
        </p:txBody>
      </p:sp>
      <p:sp>
        <p:nvSpPr>
          <p:cNvPr id="138" name="Team: MY_SK_ll"/>
          <p:cNvSpPr txBox="1"/>
          <p:nvPr>
            <p:ph type="subTitle" sz="quarter" idx="1"/>
          </p:nvPr>
        </p:nvSpPr>
        <p:spPr>
          <a:xfrm>
            <a:off x="609600" y="7569200"/>
            <a:ext cx="11176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Team: MY_SK_ll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ntextual Attention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Contextual Attention</a:t>
            </a:r>
          </a:p>
        </p:txBody>
      </p:sp>
      <p:sp>
        <p:nvSpPr>
          <p:cNvPr id="230" name="Improvement…"/>
          <p:cNvSpPr txBox="1"/>
          <p:nvPr>
            <p:ph type="body" idx="4294967295"/>
          </p:nvPr>
        </p:nvSpPr>
        <p:spPr>
          <a:xfrm>
            <a:off x="914400" y="4699000"/>
            <a:ext cx="11176000" cy="6350000"/>
          </a:xfrm>
          <a:prstGeom prst="rect">
            <a:avLst/>
          </a:prstGeom>
        </p:spPr>
        <p:txBody>
          <a:bodyPr/>
          <a:lstStyle/>
          <a:p>
            <a:pPr marL="356235" indent="-356235" defTabSz="496570">
              <a:spcBef>
                <a:spcPts val="3200"/>
              </a:spcBef>
              <a:defRPr sz="3400">
                <a:solidFill>
                  <a:srgbClr val="73FA79"/>
                </a:solidFill>
              </a:defRPr>
            </a:pPr>
            <a:r>
              <a:t>Improvement </a:t>
            </a:r>
          </a:p>
          <a:p>
            <a:pPr marL="356235" indent="-356235" defTabSz="496570">
              <a:spcBef>
                <a:spcPts val="3200"/>
              </a:spcBef>
              <a:defRPr sz="3400">
                <a:solidFill>
                  <a:srgbClr val="73FA79"/>
                </a:solidFill>
              </a:defRPr>
            </a:pPr>
            <a:r>
              <a:t>Two Networks:</a:t>
            </a:r>
          </a:p>
          <a:p>
            <a:pPr lvl="1" marL="712470" indent="-356235" defTabSz="496570">
              <a:spcBef>
                <a:spcPts val="3200"/>
              </a:spcBef>
              <a:defRPr sz="3400">
                <a:solidFill>
                  <a:srgbClr val="73FA79"/>
                </a:solidFill>
              </a:defRPr>
            </a:pPr>
            <a:r>
              <a:t>Coarse Network (Reconstruction Loss)</a:t>
            </a:r>
          </a:p>
          <a:p>
            <a:pPr lvl="1" marL="712470" indent="-356235" defTabSz="496570">
              <a:spcBef>
                <a:spcPts val="3200"/>
              </a:spcBef>
              <a:defRPr sz="3400">
                <a:solidFill>
                  <a:srgbClr val="73FA79"/>
                </a:solidFill>
              </a:defRPr>
            </a:pPr>
            <a:r>
              <a:t>Refinement Network (Reconstruction +GAN)</a:t>
            </a:r>
          </a:p>
          <a:p>
            <a:pPr marL="356235" indent="-356235" defTabSz="496570">
              <a:spcBef>
                <a:spcPts val="3200"/>
              </a:spcBef>
              <a:defRPr sz="3400">
                <a:solidFill>
                  <a:srgbClr val="73FA79"/>
                </a:solidFill>
              </a:defRPr>
            </a:pPr>
            <a:r>
              <a:t>ELU + Clip Value</a:t>
            </a:r>
          </a:p>
          <a:p>
            <a:pPr lvl="1" marL="712470" indent="-356235" defTabSz="496570">
              <a:spcBef>
                <a:spcPts val="3200"/>
              </a:spcBef>
              <a:buSzPct val="35000"/>
              <a:buBlip>
                <a:blip r:embed="rId2"/>
              </a:buBlip>
              <a:defRPr sz="3400">
                <a:solidFill>
                  <a:srgbClr val="73FA79"/>
                </a:solidFill>
              </a:defRPr>
            </a:pPr>
            <a:br/>
          </a:p>
        </p:txBody>
      </p:sp>
      <p:pic>
        <p:nvPicPr>
          <p:cNvPr id="231" name="螢幕快照 2018-08-14 上午11.20.37.png" descr="螢幕快照 2018-08-14 上午11.20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755" y="1353804"/>
            <a:ext cx="11979290" cy="326708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線條"/>
          <p:cNvSpPr/>
          <p:nvPr/>
        </p:nvSpPr>
        <p:spPr>
          <a:xfrm flipV="1">
            <a:off x="1480492" y="3266744"/>
            <a:ext cx="1" cy="385846"/>
          </a:xfrm>
          <a:prstGeom prst="line">
            <a:avLst/>
          </a:prstGeom>
          <a:ln w="50800">
            <a:solidFill>
              <a:srgbClr val="51515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33" name="線條"/>
          <p:cNvSpPr/>
          <p:nvPr/>
        </p:nvSpPr>
        <p:spPr>
          <a:xfrm flipV="1">
            <a:off x="6204892" y="3266744"/>
            <a:ext cx="1" cy="385846"/>
          </a:xfrm>
          <a:prstGeom prst="line">
            <a:avLst/>
          </a:prstGeom>
          <a:ln w="50800">
            <a:solidFill>
              <a:srgbClr val="51515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34" name="線條"/>
          <p:cNvSpPr/>
          <p:nvPr/>
        </p:nvSpPr>
        <p:spPr>
          <a:xfrm>
            <a:off x="1516242" y="3292144"/>
            <a:ext cx="4652900" cy="1"/>
          </a:xfrm>
          <a:prstGeom prst="line">
            <a:avLst/>
          </a:prstGeom>
          <a:ln w="50800">
            <a:solidFill>
              <a:srgbClr val="51515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35" name="reconstruction loss"/>
          <p:cNvSpPr txBox="1"/>
          <p:nvPr/>
        </p:nvSpPr>
        <p:spPr>
          <a:xfrm>
            <a:off x="3098241" y="3269166"/>
            <a:ext cx="185531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2600"/>
                </a:solidFill>
              </a:defRPr>
            </a:lvl1pPr>
          </a:lstStyle>
          <a:p>
            <a:pPr/>
            <a:r>
              <a:t>reconstruction loss</a:t>
            </a:r>
          </a:p>
        </p:txBody>
      </p:sp>
      <p:sp>
        <p:nvSpPr>
          <p:cNvPr id="236" name="線條"/>
          <p:cNvSpPr/>
          <p:nvPr/>
        </p:nvSpPr>
        <p:spPr>
          <a:xfrm flipV="1">
            <a:off x="1366192" y="2931698"/>
            <a:ext cx="1" cy="720892"/>
          </a:xfrm>
          <a:prstGeom prst="line">
            <a:avLst/>
          </a:prstGeom>
          <a:ln w="508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37" name="線條"/>
          <p:cNvSpPr/>
          <p:nvPr/>
        </p:nvSpPr>
        <p:spPr>
          <a:xfrm>
            <a:off x="1376542" y="2987344"/>
            <a:ext cx="3464218" cy="1"/>
          </a:xfrm>
          <a:prstGeom prst="line">
            <a:avLst/>
          </a:prstGeom>
          <a:ln w="508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38" name="線條"/>
          <p:cNvSpPr/>
          <p:nvPr/>
        </p:nvSpPr>
        <p:spPr>
          <a:xfrm>
            <a:off x="7078843" y="2987344"/>
            <a:ext cx="2756139" cy="1"/>
          </a:xfrm>
          <a:prstGeom prst="line">
            <a:avLst/>
          </a:prstGeom>
          <a:ln w="508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39" name="線條"/>
          <p:cNvSpPr/>
          <p:nvPr/>
        </p:nvSpPr>
        <p:spPr>
          <a:xfrm flipV="1">
            <a:off x="9824392" y="2931698"/>
            <a:ext cx="1" cy="720892"/>
          </a:xfrm>
          <a:prstGeom prst="line">
            <a:avLst/>
          </a:prstGeom>
          <a:ln w="508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40" name="Spatially Discounted loss(L1)"/>
          <p:cNvSpPr txBox="1"/>
          <p:nvPr/>
        </p:nvSpPr>
        <p:spPr>
          <a:xfrm>
            <a:off x="4133138" y="2326944"/>
            <a:ext cx="275732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2600"/>
                </a:solidFill>
              </a:defRPr>
            </a:lvl1pPr>
          </a:lstStyle>
          <a:p>
            <a:pPr/>
            <a:r>
              <a:t>Spatially Discounted loss(L1)</a:t>
            </a:r>
          </a:p>
        </p:txBody>
      </p:sp>
      <p:sp>
        <p:nvSpPr>
          <p:cNvPr id="241" name="線條"/>
          <p:cNvSpPr/>
          <p:nvPr/>
        </p:nvSpPr>
        <p:spPr>
          <a:xfrm flipV="1">
            <a:off x="10370492" y="3284704"/>
            <a:ext cx="462539" cy="349925"/>
          </a:xfrm>
          <a:prstGeom prst="line">
            <a:avLst/>
          </a:prstGeom>
          <a:ln w="50800">
            <a:solidFill>
              <a:srgbClr val="0096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42" name="線條"/>
          <p:cNvSpPr/>
          <p:nvPr/>
        </p:nvSpPr>
        <p:spPr>
          <a:xfrm>
            <a:off x="9875193" y="4358529"/>
            <a:ext cx="1071047" cy="326096"/>
          </a:xfrm>
          <a:prstGeom prst="line">
            <a:avLst/>
          </a:prstGeom>
          <a:ln w="50800">
            <a:solidFill>
              <a:srgbClr val="0096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43" name="Global GAN loss WGAN-GP"/>
          <p:cNvSpPr txBox="1"/>
          <p:nvPr/>
        </p:nvSpPr>
        <p:spPr>
          <a:xfrm>
            <a:off x="9537344" y="2219715"/>
            <a:ext cx="269311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2600"/>
                </a:solidFill>
              </a:defRPr>
            </a:lvl1pPr>
          </a:lstStyle>
          <a:p>
            <a:pPr/>
            <a:r>
              <a:t>Global GAN loss WGAN-GP</a:t>
            </a:r>
          </a:p>
        </p:txBody>
      </p:sp>
      <p:sp>
        <p:nvSpPr>
          <p:cNvPr id="244" name="Local GAN loss"/>
          <p:cNvSpPr txBox="1"/>
          <p:nvPr/>
        </p:nvSpPr>
        <p:spPr>
          <a:xfrm>
            <a:off x="9845298" y="4965767"/>
            <a:ext cx="15129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2600"/>
                </a:solidFill>
              </a:defRPr>
            </a:lvl1pPr>
          </a:lstStyle>
          <a:p>
            <a:pPr/>
            <a:r>
              <a:t>Local GAN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Weighted Reconstruction Loss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Weighted Reconstruction Loss</a:t>
            </a:r>
          </a:p>
        </p:txBody>
      </p:sp>
      <p:sp>
        <p:nvSpPr>
          <p:cNvPr id="247" name="Weight =…"/>
          <p:cNvSpPr txBox="1"/>
          <p:nvPr>
            <p:ph type="body" sz="half" idx="4294967295"/>
          </p:nvPr>
        </p:nvSpPr>
        <p:spPr>
          <a:xfrm>
            <a:off x="812800" y="5295701"/>
            <a:ext cx="11176000" cy="304819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73FA79"/>
                </a:solidFill>
              </a:defRPr>
            </a:pPr>
            <a:r>
              <a:t>Weight = </a:t>
            </a:r>
          </a:p>
          <a:p>
            <a:pPr>
              <a:defRPr>
                <a:solidFill>
                  <a:srgbClr val="73FA79"/>
                </a:solidFill>
              </a:defRPr>
            </a:pPr>
            <a:r>
              <a:t>Less ‘hallucination’ for pixels near Boundaries</a:t>
            </a:r>
          </a:p>
        </p:txBody>
      </p:sp>
      <p:sp>
        <p:nvSpPr>
          <p:cNvPr id="248" name="矩形"/>
          <p:cNvSpPr/>
          <p:nvPr/>
        </p:nvSpPr>
        <p:spPr>
          <a:xfrm>
            <a:off x="3914378" y="2385417"/>
            <a:ext cx="3298131" cy="283482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矩形"/>
          <p:cNvSpPr/>
          <p:nvPr/>
        </p:nvSpPr>
        <p:spPr>
          <a:xfrm>
            <a:off x="4738737" y="2971155"/>
            <a:ext cx="1130201" cy="1372692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0" name="橢圓形"/>
          <p:cNvSpPr/>
          <p:nvPr/>
        </p:nvSpPr>
        <p:spPr>
          <a:xfrm>
            <a:off x="5247654" y="3764111"/>
            <a:ext cx="112367" cy="15374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線條"/>
          <p:cNvSpPr/>
          <p:nvPr/>
        </p:nvSpPr>
        <p:spPr>
          <a:xfrm>
            <a:off x="5394374" y="3840981"/>
            <a:ext cx="535327" cy="1"/>
          </a:xfrm>
          <a:prstGeom prst="line">
            <a:avLst/>
          </a:prstGeom>
          <a:ln w="25400">
            <a:solidFill>
              <a:srgbClr val="515151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52" name="橢圓形"/>
          <p:cNvSpPr/>
          <p:nvPr/>
        </p:nvSpPr>
        <p:spPr>
          <a:xfrm>
            <a:off x="5882654" y="3764111"/>
            <a:ext cx="112367" cy="15374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Mask"/>
          <p:cNvSpPr txBox="1"/>
          <p:nvPr/>
        </p:nvSpPr>
        <p:spPr>
          <a:xfrm>
            <a:off x="4884889" y="2927350"/>
            <a:ext cx="83789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Mask</a:t>
            </a:r>
          </a:p>
        </p:txBody>
      </p:sp>
      <p:sp>
        <p:nvSpPr>
          <p:cNvPr id="254" name="p"/>
          <p:cNvSpPr txBox="1"/>
          <p:nvPr/>
        </p:nvSpPr>
        <p:spPr>
          <a:xfrm>
            <a:off x="5149913" y="3823146"/>
            <a:ext cx="3078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255" name="p’"/>
          <p:cNvSpPr txBox="1"/>
          <p:nvPr/>
        </p:nvSpPr>
        <p:spPr>
          <a:xfrm>
            <a:off x="5801880" y="3823146"/>
            <a:ext cx="37551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p’</a:t>
            </a:r>
          </a:p>
        </p:txBody>
      </p:sp>
      <p:pic>
        <p:nvPicPr>
          <p:cNvPr id="25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4887" y="3492400"/>
            <a:ext cx="1143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5961" y="5945485"/>
            <a:ext cx="1917701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ntextual Attention Layer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Contextual Attention Layer</a:t>
            </a:r>
          </a:p>
        </p:txBody>
      </p:sp>
      <p:sp>
        <p:nvSpPr>
          <p:cNvPr id="260" name="Learns where to Borrow/Copy info from Background…"/>
          <p:cNvSpPr txBox="1"/>
          <p:nvPr>
            <p:ph type="body" idx="4294967295"/>
          </p:nvPr>
        </p:nvSpPr>
        <p:spPr>
          <a:xfrm>
            <a:off x="800100" y="3949700"/>
            <a:ext cx="11176000" cy="63500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73FA79"/>
                </a:solidFill>
              </a:defRPr>
            </a:pPr>
            <a:r>
              <a:t>Learns where to Borrow/Copy info from Background</a:t>
            </a:r>
          </a:p>
          <a:p>
            <a:pPr>
              <a:defRPr>
                <a:solidFill>
                  <a:srgbClr val="73FA79"/>
                </a:solidFill>
              </a:defRPr>
            </a:pPr>
            <a:r>
              <a:t>Differentiable, could be trained as deep model.</a:t>
            </a:r>
          </a:p>
          <a:p>
            <a:pPr>
              <a:defRPr>
                <a:solidFill>
                  <a:srgbClr val="73FA79"/>
                </a:solidFill>
              </a:defRPr>
            </a:pPr>
            <a:r>
              <a:t>Shape free the inferencing via Fully Convolution</a:t>
            </a:r>
            <a:br/>
          </a:p>
        </p:txBody>
      </p:sp>
      <p:pic>
        <p:nvPicPr>
          <p:cNvPr id="261" name="masked_img335.jpg" descr="masked_img3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1900" y="2181026"/>
            <a:ext cx="2009974" cy="2009974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橢圓形"/>
          <p:cNvSpPr/>
          <p:nvPr/>
        </p:nvSpPr>
        <p:spPr>
          <a:xfrm>
            <a:off x="11678642" y="3307903"/>
            <a:ext cx="381844" cy="416372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4" name="連接線"/>
          <p:cNvSpPr/>
          <p:nvPr/>
        </p:nvSpPr>
        <p:spPr>
          <a:xfrm>
            <a:off x="11126886" y="2972581"/>
            <a:ext cx="728594" cy="512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13" h="16727" fill="norm" stroke="1" extrusionOk="0">
                <a:moveTo>
                  <a:pt x="0" y="6961"/>
                </a:moveTo>
                <a:cubicBezTo>
                  <a:pt x="15188" y="-4873"/>
                  <a:pt x="21600" y="-1618"/>
                  <a:pt x="19236" y="16727"/>
                </a:cubicBezTo>
              </a:path>
            </a:pathLst>
          </a:custGeom>
          <a:ln w="50800">
            <a:solidFill>
              <a:srgbClr val="FF2F92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he Architecture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The Architecture </a:t>
            </a:r>
          </a:p>
        </p:txBody>
      </p:sp>
      <p:pic>
        <p:nvPicPr>
          <p:cNvPr id="267" name="螢幕快照 2018-08-14 上午10.31.34.png" descr="螢幕快照 2018-08-14 上午10.31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2054" y="1517607"/>
            <a:ext cx="9173570" cy="478009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把背景 用 3 x 3 抓patches 出來， 然後一堆 3 x 3 變成filter…"/>
          <p:cNvSpPr txBox="1"/>
          <p:nvPr>
            <p:ph type="body" sz="half" idx="4294967295"/>
          </p:nvPr>
        </p:nvSpPr>
        <p:spPr>
          <a:xfrm>
            <a:off x="800100" y="6354663"/>
            <a:ext cx="11176000" cy="3945037"/>
          </a:xfrm>
          <a:prstGeom prst="rect">
            <a:avLst/>
          </a:prstGeom>
        </p:spPr>
        <p:txBody>
          <a:bodyPr/>
          <a:lstStyle/>
          <a:p>
            <a:pPr marL="251460" indent="-251460" defTabSz="350520">
              <a:spcBef>
                <a:spcPts val="2200"/>
              </a:spcBef>
              <a:defRPr sz="2400">
                <a:solidFill>
                  <a:srgbClr val="FFFFFF"/>
                </a:solidFill>
              </a:defRPr>
            </a:pPr>
            <a:r>
              <a:t>把背景 用 3 x 3 抓patches 出來， 然後一堆 3 x 3 變成filter </a:t>
            </a:r>
          </a:p>
          <a:p>
            <a:pPr marL="251460" indent="-251460" defTabSz="350520">
              <a:spcBef>
                <a:spcPts val="2200"/>
              </a:spcBef>
              <a:defRPr sz="2400">
                <a:solidFill>
                  <a:srgbClr val="FFFFFF"/>
                </a:solidFill>
              </a:defRPr>
            </a:pPr>
            <a:r>
              <a:t>把這些filter 與 前景(masked area) 做convolution (size still = 前景, masked area)</a:t>
            </a:r>
          </a:p>
          <a:p>
            <a:pPr marL="251460" indent="-251460" defTabSz="350520">
              <a:spcBef>
                <a:spcPts val="2200"/>
              </a:spcBef>
              <a:defRPr sz="2400">
                <a:solidFill>
                  <a:srgbClr val="FFFFFF"/>
                </a:solidFill>
              </a:defRPr>
            </a:pPr>
            <a:r>
              <a:t>做channel wise softmax  (with constant)</a:t>
            </a:r>
          </a:p>
          <a:p>
            <a:pPr marL="251460" indent="-251460" defTabSz="350520">
              <a:spcBef>
                <a:spcPts val="2200"/>
              </a:spcBef>
              <a:defRPr sz="2400">
                <a:solidFill>
                  <a:srgbClr val="FFFFFF"/>
                </a:solidFill>
              </a:defRPr>
            </a:pPr>
            <a:r>
              <a:t>(注意， 這時候， 每個 前景pixel 值 就是 weight)</a:t>
            </a:r>
          </a:p>
          <a:p>
            <a:pPr marL="251460" indent="-251460" defTabSz="350520">
              <a:spcBef>
                <a:spcPts val="2200"/>
              </a:spcBef>
              <a:defRPr sz="2400">
                <a:solidFill>
                  <a:srgbClr val="FFFFFF"/>
                </a:solidFill>
              </a:defRPr>
            </a:pPr>
            <a:r>
              <a:t>* 用 filter 做 deconvolution （意思就是 weight * filter = reconstruct value) (size still = 前景, masked area)</a:t>
            </a:r>
          </a:p>
        </p:txBody>
      </p:sp>
      <p:sp>
        <p:nvSpPr>
          <p:cNvPr id="269" name="線條"/>
          <p:cNvSpPr/>
          <p:nvPr/>
        </p:nvSpPr>
        <p:spPr>
          <a:xfrm>
            <a:off x="3202682" y="2815629"/>
            <a:ext cx="922514" cy="1"/>
          </a:xfrm>
          <a:prstGeom prst="line">
            <a:avLst/>
          </a:prstGeom>
          <a:ln w="50800">
            <a:solidFill>
              <a:srgbClr val="FF2F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70" name="線條"/>
          <p:cNvSpPr/>
          <p:nvPr/>
        </p:nvSpPr>
        <p:spPr>
          <a:xfrm>
            <a:off x="5056882" y="3806229"/>
            <a:ext cx="922514" cy="1"/>
          </a:xfrm>
          <a:prstGeom prst="line">
            <a:avLst/>
          </a:prstGeom>
          <a:ln w="50800">
            <a:solidFill>
              <a:srgbClr val="FF2F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71" name="線條"/>
          <p:cNvSpPr/>
          <p:nvPr/>
        </p:nvSpPr>
        <p:spPr>
          <a:xfrm>
            <a:off x="2897881" y="3629919"/>
            <a:ext cx="573436" cy="573435"/>
          </a:xfrm>
          <a:prstGeom prst="line">
            <a:avLst/>
          </a:prstGeom>
          <a:ln w="50800">
            <a:solidFill>
              <a:srgbClr val="FF2F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72" name="線條"/>
          <p:cNvSpPr/>
          <p:nvPr/>
        </p:nvSpPr>
        <p:spPr>
          <a:xfrm>
            <a:off x="3888482" y="5103119"/>
            <a:ext cx="922514" cy="1"/>
          </a:xfrm>
          <a:prstGeom prst="line">
            <a:avLst/>
          </a:prstGeom>
          <a:ln w="50800">
            <a:solidFill>
              <a:srgbClr val="FF2F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73" name="線條"/>
          <p:cNvSpPr/>
          <p:nvPr/>
        </p:nvSpPr>
        <p:spPr>
          <a:xfrm>
            <a:off x="5628382" y="5103119"/>
            <a:ext cx="1748036" cy="1"/>
          </a:xfrm>
          <a:prstGeom prst="line">
            <a:avLst/>
          </a:prstGeom>
          <a:ln w="50800">
            <a:solidFill>
              <a:srgbClr val="FF2F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螢幕快照 2018-08-14 上午11.20.37.png" descr="螢幕快照 2018-08-14 上午11.20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20825" y="6004276"/>
            <a:ext cx="13004801" cy="3546765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ntegrated NN Architecture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Integrated NN Architecture</a:t>
            </a:r>
          </a:p>
        </p:txBody>
      </p:sp>
      <p:pic>
        <p:nvPicPr>
          <p:cNvPr id="277" name="螢幕快照 2018-08-14 上午11.00.12.png" descr="螢幕快照 2018-08-14 上午11.0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3041" y="3801864"/>
            <a:ext cx="6832601" cy="403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矩形"/>
          <p:cNvSpPr/>
          <p:nvPr/>
        </p:nvSpPr>
        <p:spPr>
          <a:xfrm>
            <a:off x="6400204" y="4914900"/>
            <a:ext cx="2566592" cy="2027635"/>
          </a:xfrm>
          <a:prstGeom prst="rect">
            <a:avLst/>
          </a:prstGeom>
          <a:ln w="50800" cap="rnd">
            <a:solidFill>
              <a:srgbClr val="FF2600"/>
            </a:solidFill>
            <a:custDash>
              <a:ds d="100000" sp="200000"/>
            </a:custDash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9" name="線條"/>
          <p:cNvSpPr/>
          <p:nvPr/>
        </p:nvSpPr>
        <p:spPr>
          <a:xfrm flipH="1">
            <a:off x="6510387" y="7008564"/>
            <a:ext cx="711300" cy="711300"/>
          </a:xfrm>
          <a:prstGeom prst="line">
            <a:avLst/>
          </a:prstGeom>
          <a:ln w="50800">
            <a:solidFill>
              <a:srgbClr val="8EFA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280" name="矩形"/>
          <p:cNvSpPr/>
          <p:nvPr/>
        </p:nvSpPr>
        <p:spPr>
          <a:xfrm>
            <a:off x="5511204" y="7859365"/>
            <a:ext cx="1982392" cy="814789"/>
          </a:xfrm>
          <a:prstGeom prst="rect">
            <a:avLst/>
          </a:prstGeom>
          <a:ln w="50800" cap="rnd">
            <a:solidFill>
              <a:srgbClr val="FF2600"/>
            </a:solidFill>
            <a:custDash>
              <a:ds d="100000" sp="200000"/>
            </a:custDash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1" name="Two encoders"/>
          <p:cNvSpPr txBox="1"/>
          <p:nvPr/>
        </p:nvSpPr>
        <p:spPr>
          <a:xfrm>
            <a:off x="6943610" y="7140599"/>
            <a:ext cx="18099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2600"/>
                </a:solidFill>
              </a:defRPr>
            </a:lvl1pPr>
          </a:lstStyle>
          <a:p>
            <a:pPr/>
            <a:r>
              <a:t>Two encoders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re-Trained Model  Fine Tune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Pre-Trained Model  Fine Tune </a:t>
            </a:r>
          </a:p>
        </p:txBody>
      </p:sp>
      <p:sp>
        <p:nvSpPr>
          <p:cNvPr id="284" name="Restarts/Resume Training on Food Data…"/>
          <p:cNvSpPr txBox="1"/>
          <p:nvPr>
            <p:ph type="body" idx="4294967295"/>
          </p:nvPr>
        </p:nvSpPr>
        <p:spPr>
          <a:xfrm>
            <a:off x="914400" y="2684809"/>
            <a:ext cx="11176000" cy="563056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Restarts/Resume Training on Food Data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Repeated Inferencing (Coarse -&gt; Refine -&gt; Super Refine)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Add-on Improvement NN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ood Data Resume Training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Food Data Resume Training</a:t>
            </a:r>
          </a:p>
        </p:txBody>
      </p:sp>
      <p:grpSp>
        <p:nvGrpSpPr>
          <p:cNvPr id="293" name="群組"/>
          <p:cNvGrpSpPr/>
          <p:nvPr/>
        </p:nvGrpSpPr>
        <p:grpSpPr>
          <a:xfrm>
            <a:off x="522147" y="3607593"/>
            <a:ext cx="11011877" cy="3317075"/>
            <a:chOff x="0" y="0"/>
            <a:chExt cx="11011876" cy="3317073"/>
          </a:xfrm>
        </p:grpSpPr>
        <p:sp>
          <p:nvSpPr>
            <p:cNvPr id="287" name="CA Model Starts from 0"/>
            <p:cNvSpPr txBox="1"/>
            <p:nvPr/>
          </p:nvSpPr>
          <p:spPr>
            <a:xfrm>
              <a:off x="0" y="1142206"/>
              <a:ext cx="495010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CA Model Starts from 0</a:t>
              </a:r>
            </a:p>
          </p:txBody>
        </p:sp>
        <p:sp>
          <p:nvSpPr>
            <p:cNvPr id="288" name="線條"/>
            <p:cNvSpPr/>
            <p:nvPr/>
          </p:nvSpPr>
          <p:spPr>
            <a:xfrm>
              <a:off x="5620088" y="1504156"/>
              <a:ext cx="1238236" cy="1"/>
            </a:xfrm>
            <a:prstGeom prst="line">
              <a:avLst/>
            </a:prstGeom>
            <a:noFill/>
            <a:ln w="50800" cap="flat">
              <a:solidFill>
                <a:srgbClr val="73FA7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289" name="10000"/>
            <p:cNvSpPr txBox="1"/>
            <p:nvPr/>
          </p:nvSpPr>
          <p:spPr>
            <a:xfrm>
              <a:off x="7110552" y="570706"/>
              <a:ext cx="1219201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10000</a:t>
              </a:r>
            </a:p>
          </p:txBody>
        </p:sp>
        <p:sp>
          <p:nvSpPr>
            <p:cNvPr id="290" name="25500"/>
            <p:cNvSpPr txBox="1"/>
            <p:nvPr/>
          </p:nvSpPr>
          <p:spPr>
            <a:xfrm>
              <a:off x="7174052" y="1955006"/>
              <a:ext cx="1219201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25500</a:t>
              </a:r>
            </a:p>
          </p:txBody>
        </p:sp>
        <p:pic>
          <p:nvPicPr>
            <p:cNvPr id="291" name="output02_10000.jpg" descr="output02_10000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393426" y="0"/>
              <a:ext cx="1566864" cy="15668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output02_10000.jpg" descr="output02_10000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341840" y="1647038"/>
              <a:ext cx="1670037" cy="1670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8" name="群組"/>
          <p:cNvGrpSpPr/>
          <p:nvPr/>
        </p:nvGrpSpPr>
        <p:grpSpPr>
          <a:xfrm>
            <a:off x="1157528" y="7369224"/>
            <a:ext cx="10487614" cy="1670036"/>
            <a:chOff x="0" y="0"/>
            <a:chExt cx="10487612" cy="1670035"/>
          </a:xfrm>
        </p:grpSpPr>
        <p:sp>
          <p:nvSpPr>
            <p:cNvPr id="294" name="CA Model resume"/>
            <p:cNvSpPr txBox="1"/>
            <p:nvPr/>
          </p:nvSpPr>
          <p:spPr>
            <a:xfrm>
              <a:off x="0" y="199975"/>
              <a:ext cx="388254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CA Model resume</a:t>
              </a:r>
            </a:p>
          </p:txBody>
        </p:sp>
        <p:sp>
          <p:nvSpPr>
            <p:cNvPr id="295" name="線條"/>
            <p:cNvSpPr/>
            <p:nvPr/>
          </p:nvSpPr>
          <p:spPr>
            <a:xfrm>
              <a:off x="4725753" y="561925"/>
              <a:ext cx="1238236" cy="1"/>
            </a:xfrm>
            <a:prstGeom prst="line">
              <a:avLst/>
            </a:prstGeom>
            <a:noFill/>
            <a:ln w="50800" cap="flat">
              <a:solidFill>
                <a:srgbClr val="73FA7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296" name="5400"/>
            <p:cNvSpPr txBox="1"/>
            <p:nvPr/>
          </p:nvSpPr>
          <p:spPr>
            <a:xfrm>
              <a:off x="6585661" y="250775"/>
              <a:ext cx="998221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5400</a:t>
              </a:r>
            </a:p>
          </p:txBody>
        </p:sp>
        <p:pic>
          <p:nvPicPr>
            <p:cNvPr id="297" name="output02_5400.jpg" descr="output02_540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817577" y="0"/>
              <a:ext cx="1670036" cy="1670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2" name="群組"/>
          <p:cNvGrpSpPr/>
          <p:nvPr/>
        </p:nvGrpSpPr>
        <p:grpSpPr>
          <a:xfrm>
            <a:off x="616432" y="2003417"/>
            <a:ext cx="10844574" cy="1546234"/>
            <a:chOff x="0" y="0"/>
            <a:chExt cx="10844573" cy="1546232"/>
          </a:xfrm>
        </p:grpSpPr>
        <p:sp>
          <p:nvSpPr>
            <p:cNvPr id="299" name="Base:…"/>
            <p:cNvSpPr txBox="1"/>
            <p:nvPr/>
          </p:nvSpPr>
          <p:spPr>
            <a:xfrm>
              <a:off x="0" y="200032"/>
              <a:ext cx="4964735" cy="134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Base: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(pre-trained: Imagenet)</a:t>
              </a:r>
            </a:p>
          </p:txBody>
        </p:sp>
        <p:sp>
          <p:nvSpPr>
            <p:cNvPr id="300" name="線條"/>
            <p:cNvSpPr/>
            <p:nvPr/>
          </p:nvSpPr>
          <p:spPr>
            <a:xfrm>
              <a:off x="5652803" y="933065"/>
              <a:ext cx="1238236" cy="1"/>
            </a:xfrm>
            <a:prstGeom prst="line">
              <a:avLst/>
            </a:prstGeom>
            <a:noFill/>
            <a:ln w="50800" cap="flat">
              <a:solidFill>
                <a:srgbClr val="73FA7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pic>
          <p:nvPicPr>
            <p:cNvPr id="301" name="output02_0.jpg" descr="output02_0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320573" y="0"/>
              <a:ext cx="1524001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圓角矩形"/>
          <p:cNvSpPr/>
          <p:nvPr/>
        </p:nvSpPr>
        <p:spPr>
          <a:xfrm>
            <a:off x="1183870" y="7212086"/>
            <a:ext cx="10637060" cy="2183012"/>
          </a:xfrm>
          <a:prstGeom prst="roundRect">
            <a:avLst>
              <a:gd name="adj" fmla="val 20001"/>
            </a:avLst>
          </a:prstGeom>
          <a:ln w="6350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1"/>
      <p:bldP build="whole" bldLvl="1" animBg="1" rev="0" advAuto="0" spid="303" grpId="4"/>
      <p:bldP build="whole" bldLvl="1" animBg="1" rev="0" advAuto="0" spid="298" grpId="3"/>
      <p:bldP build="whole" bldLvl="1" animBg="1" rev="0" advAuto="0" spid="293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uper Refinement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Super Refinement</a:t>
            </a:r>
          </a:p>
        </p:txBody>
      </p:sp>
      <p:grpSp>
        <p:nvGrpSpPr>
          <p:cNvPr id="309" name="群組"/>
          <p:cNvGrpSpPr/>
          <p:nvPr/>
        </p:nvGrpSpPr>
        <p:grpSpPr>
          <a:xfrm>
            <a:off x="857361" y="1724049"/>
            <a:ext cx="6846951" cy="2516859"/>
            <a:chOff x="0" y="0"/>
            <a:chExt cx="6846949" cy="2516857"/>
          </a:xfrm>
        </p:grpSpPr>
        <p:pic>
          <p:nvPicPr>
            <p:cNvPr id="306" name="masked_img335.jpg" descr="masked_img335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03823" cy="2403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7" name="箭頭"/>
            <p:cNvSpPr/>
            <p:nvPr/>
          </p:nvSpPr>
          <p:spPr>
            <a:xfrm>
              <a:off x="3238041" y="861441"/>
              <a:ext cx="950814" cy="907010"/>
            </a:xfrm>
            <a:prstGeom prst="rightArrow">
              <a:avLst>
                <a:gd name="adj1" fmla="val 32000"/>
                <a:gd name="adj2" fmla="val 67091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08" name="output335.png" descr="output33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443127" y="113034"/>
              <a:ext cx="2403823" cy="2403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8" name="群組"/>
          <p:cNvGrpSpPr/>
          <p:nvPr/>
        </p:nvGrpSpPr>
        <p:grpSpPr>
          <a:xfrm>
            <a:off x="588788" y="4985956"/>
            <a:ext cx="8707309" cy="3687252"/>
            <a:chOff x="0" y="0"/>
            <a:chExt cx="8707307" cy="3687250"/>
          </a:xfrm>
        </p:grpSpPr>
        <p:pic>
          <p:nvPicPr>
            <p:cNvPr id="310" name="output335.png" descr="output33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283427"/>
              <a:ext cx="2403823" cy="2403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1" name="線條"/>
            <p:cNvSpPr/>
            <p:nvPr/>
          </p:nvSpPr>
          <p:spPr>
            <a:xfrm>
              <a:off x="839853" y="219716"/>
              <a:ext cx="7867455" cy="1"/>
            </a:xfrm>
            <a:prstGeom prst="line">
              <a:avLst/>
            </a:prstGeom>
            <a:noFill/>
            <a:ln w="50800" cap="flat">
              <a:solidFill>
                <a:srgbClr val="FF2F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12" name="線條"/>
            <p:cNvSpPr/>
            <p:nvPr/>
          </p:nvSpPr>
          <p:spPr>
            <a:xfrm flipV="1">
              <a:off x="8702054" y="-1"/>
              <a:ext cx="1" cy="213361"/>
            </a:xfrm>
            <a:prstGeom prst="line">
              <a:avLst/>
            </a:prstGeom>
            <a:noFill/>
            <a:ln w="50800" cap="flat">
              <a:solidFill>
                <a:srgbClr val="FF2F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13" name="線條"/>
            <p:cNvSpPr/>
            <p:nvPr/>
          </p:nvSpPr>
          <p:spPr>
            <a:xfrm flipV="1">
              <a:off x="839853" y="245351"/>
              <a:ext cx="1" cy="781203"/>
            </a:xfrm>
            <a:prstGeom prst="line">
              <a:avLst/>
            </a:prstGeom>
            <a:noFill/>
            <a:ln w="50800" cap="flat">
              <a:solidFill>
                <a:srgbClr val="FF2F92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14" name="矩形"/>
            <p:cNvSpPr/>
            <p:nvPr/>
          </p:nvSpPr>
          <p:spPr>
            <a:xfrm>
              <a:off x="848394" y="1850339"/>
              <a:ext cx="707034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1"/>
            <p:cNvSpPr txBox="1"/>
            <p:nvPr/>
          </p:nvSpPr>
          <p:spPr>
            <a:xfrm>
              <a:off x="863233" y="1925819"/>
              <a:ext cx="28371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>
                  <a:solidFill>
                    <a:srgbClr val="FF2F92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16" name="線條"/>
            <p:cNvSpPr/>
            <p:nvPr/>
          </p:nvSpPr>
          <p:spPr>
            <a:xfrm>
              <a:off x="872586" y="2497319"/>
              <a:ext cx="658650" cy="1"/>
            </a:xfrm>
            <a:prstGeom prst="line">
              <a:avLst/>
            </a:prstGeom>
            <a:noFill/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17" name="線條"/>
            <p:cNvSpPr/>
            <p:nvPr/>
          </p:nvSpPr>
          <p:spPr>
            <a:xfrm flipV="1">
              <a:off x="1201911" y="1871965"/>
              <a:ext cx="1" cy="1226748"/>
            </a:xfrm>
            <a:prstGeom prst="line">
              <a:avLst/>
            </a:prstGeom>
            <a:noFill/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</p:grpSp>
      <p:grpSp>
        <p:nvGrpSpPr>
          <p:cNvPr id="325" name="群組"/>
          <p:cNvGrpSpPr/>
          <p:nvPr/>
        </p:nvGrpSpPr>
        <p:grpSpPr>
          <a:xfrm>
            <a:off x="3063056" y="6269384"/>
            <a:ext cx="2939456" cy="2403824"/>
            <a:chOff x="0" y="0"/>
            <a:chExt cx="2939455" cy="2403822"/>
          </a:xfrm>
        </p:grpSpPr>
        <p:pic>
          <p:nvPicPr>
            <p:cNvPr id="319" name="output335.png" descr="output33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35632" y="0"/>
              <a:ext cx="2403824" cy="2403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線條"/>
            <p:cNvSpPr/>
            <p:nvPr/>
          </p:nvSpPr>
          <p:spPr>
            <a:xfrm>
              <a:off x="0" y="1201911"/>
              <a:ext cx="465188" cy="1"/>
            </a:xfrm>
            <a:prstGeom prst="line">
              <a:avLst/>
            </a:prstGeom>
            <a:noFill/>
            <a:ln w="50800" cap="flat">
              <a:solidFill>
                <a:srgbClr val="FF2F9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21" name="矩形"/>
            <p:cNvSpPr/>
            <p:nvPr/>
          </p:nvSpPr>
          <p:spPr>
            <a:xfrm>
              <a:off x="1449602" y="578891"/>
              <a:ext cx="707034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2" name="2"/>
            <p:cNvSpPr txBox="1"/>
            <p:nvPr/>
          </p:nvSpPr>
          <p:spPr>
            <a:xfrm>
              <a:off x="1807342" y="654372"/>
              <a:ext cx="28371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>
                  <a:solidFill>
                    <a:srgbClr val="FF2F92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23" name="線條"/>
            <p:cNvSpPr/>
            <p:nvPr/>
          </p:nvSpPr>
          <p:spPr>
            <a:xfrm>
              <a:off x="1473794" y="1225872"/>
              <a:ext cx="658651" cy="1"/>
            </a:xfrm>
            <a:prstGeom prst="line">
              <a:avLst/>
            </a:prstGeom>
            <a:noFill/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24" name="線條"/>
            <p:cNvSpPr/>
            <p:nvPr/>
          </p:nvSpPr>
          <p:spPr>
            <a:xfrm flipV="1">
              <a:off x="1803119" y="600518"/>
              <a:ext cx="1" cy="1226748"/>
            </a:xfrm>
            <a:prstGeom prst="line">
              <a:avLst/>
            </a:prstGeom>
            <a:noFill/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</p:grpSp>
      <p:grpSp>
        <p:nvGrpSpPr>
          <p:cNvPr id="332" name="群組"/>
          <p:cNvGrpSpPr/>
          <p:nvPr/>
        </p:nvGrpSpPr>
        <p:grpSpPr>
          <a:xfrm>
            <a:off x="6072956" y="6269384"/>
            <a:ext cx="2939456" cy="2403824"/>
            <a:chOff x="0" y="0"/>
            <a:chExt cx="2939455" cy="2403822"/>
          </a:xfrm>
        </p:grpSpPr>
        <p:pic>
          <p:nvPicPr>
            <p:cNvPr id="326" name="output335.png" descr="output33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35632" y="0"/>
              <a:ext cx="2403824" cy="2403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7" name="線條"/>
            <p:cNvSpPr/>
            <p:nvPr/>
          </p:nvSpPr>
          <p:spPr>
            <a:xfrm>
              <a:off x="0" y="1201911"/>
              <a:ext cx="465188" cy="1"/>
            </a:xfrm>
            <a:prstGeom prst="line">
              <a:avLst/>
            </a:prstGeom>
            <a:noFill/>
            <a:ln w="50800" cap="flat">
              <a:solidFill>
                <a:srgbClr val="FF2F9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28" name="矩形"/>
            <p:cNvSpPr/>
            <p:nvPr/>
          </p:nvSpPr>
          <p:spPr>
            <a:xfrm>
              <a:off x="1479277" y="566911"/>
              <a:ext cx="707034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9" name="3"/>
            <p:cNvSpPr txBox="1"/>
            <p:nvPr/>
          </p:nvSpPr>
          <p:spPr>
            <a:xfrm>
              <a:off x="1494116" y="1290091"/>
              <a:ext cx="28371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>
                  <a:solidFill>
                    <a:srgbClr val="FF2F92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30" name="線條"/>
            <p:cNvSpPr/>
            <p:nvPr/>
          </p:nvSpPr>
          <p:spPr>
            <a:xfrm>
              <a:off x="1503469" y="1213891"/>
              <a:ext cx="658650" cy="1"/>
            </a:xfrm>
            <a:prstGeom prst="line">
              <a:avLst/>
            </a:prstGeom>
            <a:noFill/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31" name="線條"/>
            <p:cNvSpPr/>
            <p:nvPr/>
          </p:nvSpPr>
          <p:spPr>
            <a:xfrm flipV="1">
              <a:off x="1832793" y="588537"/>
              <a:ext cx="1" cy="1226748"/>
            </a:xfrm>
            <a:prstGeom prst="line">
              <a:avLst/>
            </a:prstGeom>
            <a:noFill/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</p:grpSp>
      <p:grpSp>
        <p:nvGrpSpPr>
          <p:cNvPr id="339" name="群組"/>
          <p:cNvGrpSpPr/>
          <p:nvPr/>
        </p:nvGrpSpPr>
        <p:grpSpPr>
          <a:xfrm>
            <a:off x="9208303" y="6269384"/>
            <a:ext cx="3004509" cy="2403824"/>
            <a:chOff x="0" y="0"/>
            <a:chExt cx="3004507" cy="2403822"/>
          </a:xfrm>
        </p:grpSpPr>
        <p:pic>
          <p:nvPicPr>
            <p:cNvPr id="333" name="output335.png" descr="output33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00685" y="0"/>
              <a:ext cx="2403823" cy="2403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4" name="線條"/>
            <p:cNvSpPr/>
            <p:nvPr/>
          </p:nvSpPr>
          <p:spPr>
            <a:xfrm>
              <a:off x="0" y="1201911"/>
              <a:ext cx="465188" cy="1"/>
            </a:xfrm>
            <a:prstGeom prst="line">
              <a:avLst/>
            </a:prstGeom>
            <a:noFill/>
            <a:ln w="50800" cap="flat">
              <a:solidFill>
                <a:srgbClr val="FF2F9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35" name="矩形"/>
            <p:cNvSpPr/>
            <p:nvPr/>
          </p:nvSpPr>
          <p:spPr>
            <a:xfrm>
              <a:off x="1675667" y="578891"/>
              <a:ext cx="707034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6" name="4"/>
            <p:cNvSpPr txBox="1"/>
            <p:nvPr/>
          </p:nvSpPr>
          <p:spPr>
            <a:xfrm>
              <a:off x="2033406" y="1302072"/>
              <a:ext cx="28371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>
                  <a:solidFill>
                    <a:srgbClr val="FF2F92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37" name="線條"/>
            <p:cNvSpPr/>
            <p:nvPr/>
          </p:nvSpPr>
          <p:spPr>
            <a:xfrm>
              <a:off x="1699859" y="1225872"/>
              <a:ext cx="658650" cy="1"/>
            </a:xfrm>
            <a:prstGeom prst="line">
              <a:avLst/>
            </a:prstGeom>
            <a:noFill/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38" name="線條"/>
            <p:cNvSpPr/>
            <p:nvPr/>
          </p:nvSpPr>
          <p:spPr>
            <a:xfrm flipV="1">
              <a:off x="2029183" y="600518"/>
              <a:ext cx="1" cy="1226748"/>
            </a:xfrm>
            <a:prstGeom prst="line">
              <a:avLst/>
            </a:prstGeom>
            <a:noFill/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</p:grpSp>
      <p:grpSp>
        <p:nvGrpSpPr>
          <p:cNvPr id="349" name="群組"/>
          <p:cNvGrpSpPr/>
          <p:nvPr/>
        </p:nvGrpSpPr>
        <p:grpSpPr>
          <a:xfrm>
            <a:off x="7996197" y="2385665"/>
            <a:ext cx="3550177" cy="2617737"/>
            <a:chOff x="0" y="0"/>
            <a:chExt cx="3550176" cy="2617736"/>
          </a:xfrm>
        </p:grpSpPr>
        <p:sp>
          <p:nvSpPr>
            <p:cNvPr id="340" name="矩形"/>
            <p:cNvSpPr/>
            <p:nvPr/>
          </p:nvSpPr>
          <p:spPr>
            <a:xfrm>
              <a:off x="941129" y="0"/>
              <a:ext cx="707034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1" name="3"/>
            <p:cNvSpPr txBox="1"/>
            <p:nvPr/>
          </p:nvSpPr>
          <p:spPr>
            <a:xfrm>
              <a:off x="955969" y="723180"/>
              <a:ext cx="28371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>
                  <a:solidFill>
                    <a:srgbClr val="FF2F92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42" name="1"/>
            <p:cNvSpPr txBox="1"/>
            <p:nvPr/>
          </p:nvSpPr>
          <p:spPr>
            <a:xfrm>
              <a:off x="955969" y="75480"/>
              <a:ext cx="28371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>
                  <a:solidFill>
                    <a:srgbClr val="FF2F92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43" name="2"/>
            <p:cNvSpPr txBox="1"/>
            <p:nvPr/>
          </p:nvSpPr>
          <p:spPr>
            <a:xfrm>
              <a:off x="1298869" y="75480"/>
              <a:ext cx="28371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>
                  <a:solidFill>
                    <a:srgbClr val="FF2F92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44" name="4"/>
            <p:cNvSpPr txBox="1"/>
            <p:nvPr/>
          </p:nvSpPr>
          <p:spPr>
            <a:xfrm>
              <a:off x="1298869" y="723180"/>
              <a:ext cx="28371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>
                  <a:solidFill>
                    <a:srgbClr val="FF2F92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45" name="線條"/>
            <p:cNvSpPr/>
            <p:nvPr/>
          </p:nvSpPr>
          <p:spPr>
            <a:xfrm>
              <a:off x="965321" y="646980"/>
              <a:ext cx="658651" cy="1"/>
            </a:xfrm>
            <a:prstGeom prst="line">
              <a:avLst/>
            </a:prstGeom>
            <a:noFill/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46" name="線條"/>
            <p:cNvSpPr/>
            <p:nvPr/>
          </p:nvSpPr>
          <p:spPr>
            <a:xfrm flipV="1">
              <a:off x="1294646" y="21626"/>
              <a:ext cx="1" cy="1226748"/>
            </a:xfrm>
            <a:prstGeom prst="line">
              <a:avLst/>
            </a:prstGeom>
            <a:noFill/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47" name="Reduce Masks/4…"/>
            <p:cNvSpPr txBox="1"/>
            <p:nvPr/>
          </p:nvSpPr>
          <p:spPr>
            <a:xfrm>
              <a:off x="519308" y="1500136"/>
              <a:ext cx="3030869" cy="111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900">
                  <a:solidFill>
                    <a:srgbClr val="FFFFFF"/>
                  </a:solidFill>
                </a:defRPr>
              </a:pPr>
              <a:r>
                <a:t>Reduce Masks/4</a:t>
              </a:r>
            </a:p>
            <a:p>
              <a:pPr algn="l">
                <a:defRPr sz="2900">
                  <a:solidFill>
                    <a:srgbClr val="FFFFFF"/>
                  </a:solidFill>
                </a:defRPr>
              </a:pPr>
              <a:r>
                <a:t>Re-Inferencing *4</a:t>
              </a:r>
            </a:p>
          </p:txBody>
        </p:sp>
        <p:sp>
          <p:nvSpPr>
            <p:cNvPr id="348" name="+"/>
            <p:cNvSpPr txBox="1"/>
            <p:nvPr/>
          </p:nvSpPr>
          <p:spPr>
            <a:xfrm>
              <a:off x="0" y="91364"/>
              <a:ext cx="664083" cy="123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+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5"/>
      <p:bldP build="whole" bldLvl="1" animBg="1" rev="0" advAuto="0" spid="339" grpId="6"/>
      <p:bldP build="whole" bldLvl="1" animBg="1" rev="0" advAuto="0" spid="325" grpId="4"/>
      <p:bldP build="whole" bldLvl="1" animBg="1" rev="0" advAuto="0" spid="349" grpId="2"/>
      <p:bldP build="whole" bldLvl="1" animBg="1" rev="0" advAuto="0" spid="309" grpId="1"/>
      <p:bldP build="whole" bldLvl="1" animBg="1" rev="0" advAuto="0" spid="318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Add on NN to Improve Quality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Add on NN to Improve Quality</a:t>
            </a:r>
          </a:p>
        </p:txBody>
      </p:sp>
      <p:sp>
        <p:nvSpPr>
          <p:cNvPr id="352" name="DeBlur GAN (非模糊， 而是複雜背景參雜)"/>
          <p:cNvSpPr txBox="1"/>
          <p:nvPr>
            <p:ph type="body" sz="quarter" idx="4294967295"/>
          </p:nvPr>
        </p:nvSpPr>
        <p:spPr>
          <a:xfrm>
            <a:off x="800100" y="3015009"/>
            <a:ext cx="11176000" cy="14131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3FA79"/>
                </a:solidFill>
              </a:defRPr>
            </a:lvl1pPr>
          </a:lstStyle>
          <a:p>
            <a:pPr/>
            <a:r>
              <a:t>DeBlur GAN (非模糊， 而是複雜背景參雜)</a:t>
            </a:r>
          </a:p>
        </p:txBody>
      </p:sp>
      <p:sp>
        <p:nvSpPr>
          <p:cNvPr id="353" name="Shape Free Improvement (given random size mask, Reduce Style/Content Loss)"/>
          <p:cNvSpPr txBox="1"/>
          <p:nvPr/>
        </p:nvSpPr>
        <p:spPr>
          <a:xfrm>
            <a:off x="800100" y="4170238"/>
            <a:ext cx="11176000" cy="1413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389763" indent="-389763" algn="l" defTabSz="543305">
              <a:spcBef>
                <a:spcPts val="3500"/>
              </a:spcBef>
              <a:buSzPct val="100000"/>
              <a:buChar char="•"/>
              <a:defRPr sz="3720">
                <a:solidFill>
                  <a:srgbClr val="73FA79"/>
                </a:solidFill>
              </a:defRPr>
            </a:lvl1pPr>
          </a:lstStyle>
          <a:p>
            <a:pPr/>
            <a:r>
              <a:t>Shape Free Improvement (given random size mask, Reduce Style/Content Loss)</a:t>
            </a:r>
          </a:p>
        </p:txBody>
      </p:sp>
      <p:sp>
        <p:nvSpPr>
          <p:cNvPr id="354" name="Not succesful"/>
          <p:cNvSpPr txBox="1"/>
          <p:nvPr/>
        </p:nvSpPr>
        <p:spPr>
          <a:xfrm>
            <a:off x="4483125" y="2019300"/>
            <a:ext cx="302255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Not succesful </a:t>
            </a:r>
          </a:p>
        </p:txBody>
      </p:sp>
      <p:grpSp>
        <p:nvGrpSpPr>
          <p:cNvPr id="363" name="群組"/>
          <p:cNvGrpSpPr/>
          <p:nvPr/>
        </p:nvGrpSpPr>
        <p:grpSpPr>
          <a:xfrm>
            <a:off x="1272778" y="6126286"/>
            <a:ext cx="10041831" cy="2980160"/>
            <a:chOff x="0" y="0"/>
            <a:chExt cx="10041830" cy="2980159"/>
          </a:xfrm>
        </p:grpSpPr>
        <p:sp>
          <p:nvSpPr>
            <p:cNvPr id="355" name="矩形"/>
            <p:cNvSpPr/>
            <p:nvPr/>
          </p:nvSpPr>
          <p:spPr>
            <a:xfrm>
              <a:off x="6743700" y="0"/>
              <a:ext cx="3298131" cy="28348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矩形"/>
            <p:cNvSpPr/>
            <p:nvPr/>
          </p:nvSpPr>
          <p:spPr>
            <a:xfrm>
              <a:off x="7568058" y="585737"/>
              <a:ext cx="1130202" cy="137269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矩形"/>
            <p:cNvSpPr/>
            <p:nvPr/>
          </p:nvSpPr>
          <p:spPr>
            <a:xfrm>
              <a:off x="0" y="145330"/>
              <a:ext cx="3298131" cy="283483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矩形"/>
            <p:cNvSpPr/>
            <p:nvPr/>
          </p:nvSpPr>
          <p:spPr>
            <a:xfrm>
              <a:off x="824358" y="731068"/>
              <a:ext cx="1130202" cy="13726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9" name="線條"/>
            <p:cNvSpPr/>
            <p:nvPr/>
          </p:nvSpPr>
          <p:spPr>
            <a:xfrm>
              <a:off x="2014560" y="1410965"/>
              <a:ext cx="5414124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60" name="形狀"/>
            <p:cNvSpPr/>
            <p:nvPr/>
          </p:nvSpPr>
          <p:spPr>
            <a:xfrm>
              <a:off x="3662759" y="313456"/>
              <a:ext cx="637912" cy="83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" y="0"/>
                  </a:moveTo>
                  <a:lnTo>
                    <a:pt x="0" y="21600"/>
                  </a:lnTo>
                  <a:lnTo>
                    <a:pt x="21594" y="16583"/>
                  </a:lnTo>
                  <a:lnTo>
                    <a:pt x="21600" y="46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C79"/>
            </a:solidFill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61" name="形狀"/>
            <p:cNvSpPr/>
            <p:nvPr/>
          </p:nvSpPr>
          <p:spPr>
            <a:xfrm flipH="1">
              <a:off x="4429566" y="313456"/>
              <a:ext cx="637912" cy="83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" y="0"/>
                  </a:moveTo>
                  <a:lnTo>
                    <a:pt x="0" y="21600"/>
                  </a:lnTo>
                  <a:lnTo>
                    <a:pt x="21594" y="16583"/>
                  </a:lnTo>
                  <a:lnTo>
                    <a:pt x="21600" y="46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C79"/>
            </a:solidFill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62" name="Reduce Style/Content Loss)"/>
            <p:cNvSpPr txBox="1"/>
            <p:nvPr/>
          </p:nvSpPr>
          <p:spPr>
            <a:xfrm>
              <a:off x="2392530" y="1512763"/>
              <a:ext cx="471215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3800"/>
                </a:spcBef>
                <a:defRPr sz="2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Reduce Style/Content Loss)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2"/>
      <p:bldP build="whole" bldLvl="1" animBg="1" rev="0" advAuto="0" spid="352" grpId="1"/>
      <p:bldP build="whole" bldLvl="1" animBg="1" rev="0" advAuto="0" spid="363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Add on NN to Improve Quality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Add on NN to Improve Quality</a:t>
            </a:r>
          </a:p>
        </p:txBody>
      </p:sp>
      <p:sp>
        <p:nvSpPr>
          <p:cNvPr id="366" name="DeBlur GAN…"/>
          <p:cNvSpPr txBox="1"/>
          <p:nvPr>
            <p:ph type="body" sz="quarter" idx="4294967295"/>
          </p:nvPr>
        </p:nvSpPr>
        <p:spPr>
          <a:xfrm>
            <a:off x="800100" y="2588412"/>
            <a:ext cx="11176000" cy="1849916"/>
          </a:xfrm>
          <a:prstGeom prst="rect">
            <a:avLst/>
          </a:prstGeom>
        </p:spPr>
        <p:txBody>
          <a:bodyPr/>
          <a:lstStyle>
            <a:lvl1pPr marL="352043" indent="-352043" defTabSz="490727">
              <a:spcBef>
                <a:spcPts val="3100"/>
              </a:spcBef>
              <a:defRPr sz="3780">
                <a:solidFill>
                  <a:srgbClr val="73FA79"/>
                </a:solidFill>
              </a:defRPr>
            </a:lvl1pPr>
            <a:lvl2pPr marL="704087" indent="-352043" defTabSz="490727">
              <a:spcBef>
                <a:spcPts val="3100"/>
              </a:spcBef>
              <a:defRPr sz="3780">
                <a:solidFill>
                  <a:srgbClr val="73FA79"/>
                </a:solidFill>
              </a:defRPr>
            </a:lvl2pPr>
          </a:lstStyle>
          <a:p>
            <a:pPr/>
            <a:r>
              <a:t>DeBlur GAN </a:t>
            </a:r>
          </a:p>
          <a:p>
            <a:pPr lvl="1"/>
            <a:r>
              <a:t>(非模糊， 而是複雜背景參雜)</a:t>
            </a:r>
          </a:p>
        </p:txBody>
      </p:sp>
      <p:sp>
        <p:nvSpPr>
          <p:cNvPr id="367" name="Shape Free Improvement…"/>
          <p:cNvSpPr txBox="1"/>
          <p:nvPr/>
        </p:nvSpPr>
        <p:spPr>
          <a:xfrm>
            <a:off x="800100" y="4408425"/>
            <a:ext cx="11176000" cy="1575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326897" indent="-326897" algn="l" defTabSz="455675">
              <a:spcBef>
                <a:spcPts val="2900"/>
              </a:spcBef>
              <a:buSzPct val="100000"/>
              <a:buChar char="•"/>
              <a:defRPr sz="3120">
                <a:solidFill>
                  <a:srgbClr val="73FA79"/>
                </a:solidFill>
              </a:defRPr>
            </a:lvl1pPr>
            <a:lvl2pPr marL="653795" indent="-326897" algn="l" defTabSz="455675">
              <a:spcBef>
                <a:spcPts val="2900"/>
              </a:spcBef>
              <a:buSzPct val="100000"/>
              <a:buChar char="•"/>
              <a:defRPr sz="3120">
                <a:solidFill>
                  <a:srgbClr val="73FA79"/>
                </a:solidFill>
              </a:defRPr>
            </a:lvl2pPr>
          </a:lstStyle>
          <a:p>
            <a:pPr/>
            <a:r>
              <a:t>Shape Free Improvement </a:t>
            </a:r>
          </a:p>
          <a:p>
            <a:pPr lvl="1"/>
            <a:r>
              <a:t>(given random size mask, Reduce Style/Content Loss)</a:t>
            </a:r>
          </a:p>
        </p:txBody>
      </p:sp>
      <p:sp>
        <p:nvSpPr>
          <p:cNvPr id="368" name="Not Succesful"/>
          <p:cNvSpPr txBox="1"/>
          <p:nvPr/>
        </p:nvSpPr>
        <p:spPr>
          <a:xfrm>
            <a:off x="4371568" y="1741231"/>
            <a:ext cx="324566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73FA79"/>
                </a:solidFill>
              </a:defRPr>
            </a:lvl1pPr>
          </a:lstStyle>
          <a:p>
            <a:pPr/>
            <a:r>
              <a:t>Not Succesful </a:t>
            </a:r>
          </a:p>
        </p:txBody>
      </p:sp>
      <p:grpSp>
        <p:nvGrpSpPr>
          <p:cNvPr id="377" name="群組"/>
          <p:cNvGrpSpPr/>
          <p:nvPr/>
        </p:nvGrpSpPr>
        <p:grpSpPr>
          <a:xfrm>
            <a:off x="1272778" y="6126286"/>
            <a:ext cx="10041831" cy="2980160"/>
            <a:chOff x="0" y="0"/>
            <a:chExt cx="10041830" cy="2980159"/>
          </a:xfrm>
        </p:grpSpPr>
        <p:sp>
          <p:nvSpPr>
            <p:cNvPr id="369" name="矩形"/>
            <p:cNvSpPr/>
            <p:nvPr/>
          </p:nvSpPr>
          <p:spPr>
            <a:xfrm>
              <a:off x="6743700" y="0"/>
              <a:ext cx="3298131" cy="28348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0" name="矩形"/>
            <p:cNvSpPr/>
            <p:nvPr/>
          </p:nvSpPr>
          <p:spPr>
            <a:xfrm>
              <a:off x="7568058" y="585737"/>
              <a:ext cx="1130202" cy="1372693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1" name="矩形"/>
            <p:cNvSpPr/>
            <p:nvPr/>
          </p:nvSpPr>
          <p:spPr>
            <a:xfrm>
              <a:off x="0" y="145330"/>
              <a:ext cx="3298131" cy="283483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2" name="矩形"/>
            <p:cNvSpPr/>
            <p:nvPr/>
          </p:nvSpPr>
          <p:spPr>
            <a:xfrm>
              <a:off x="824358" y="731068"/>
              <a:ext cx="1130202" cy="13726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3" name="線條"/>
            <p:cNvSpPr/>
            <p:nvPr/>
          </p:nvSpPr>
          <p:spPr>
            <a:xfrm>
              <a:off x="2014560" y="1410965"/>
              <a:ext cx="5414124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74" name="形狀"/>
            <p:cNvSpPr/>
            <p:nvPr/>
          </p:nvSpPr>
          <p:spPr>
            <a:xfrm>
              <a:off x="3662759" y="313456"/>
              <a:ext cx="637912" cy="83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" y="0"/>
                  </a:moveTo>
                  <a:lnTo>
                    <a:pt x="0" y="21600"/>
                  </a:lnTo>
                  <a:lnTo>
                    <a:pt x="21594" y="16583"/>
                  </a:lnTo>
                  <a:lnTo>
                    <a:pt x="21600" y="46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C79"/>
            </a:solidFill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75" name="形狀"/>
            <p:cNvSpPr/>
            <p:nvPr/>
          </p:nvSpPr>
          <p:spPr>
            <a:xfrm flipH="1">
              <a:off x="4429566" y="313456"/>
              <a:ext cx="637912" cy="83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" y="0"/>
                  </a:moveTo>
                  <a:lnTo>
                    <a:pt x="0" y="21600"/>
                  </a:lnTo>
                  <a:lnTo>
                    <a:pt x="21594" y="16583"/>
                  </a:lnTo>
                  <a:lnTo>
                    <a:pt x="21600" y="46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C79"/>
            </a:solidFill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76" name="Reduce Style/Content Loss)"/>
            <p:cNvSpPr txBox="1"/>
            <p:nvPr/>
          </p:nvSpPr>
          <p:spPr>
            <a:xfrm>
              <a:off x="2392530" y="1512763"/>
              <a:ext cx="471215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3800"/>
                </a:spcBef>
                <a:defRPr sz="2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Reduce Style/Content Loss)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6" grpId="1"/>
      <p:bldP build="whole" bldLvl="1" animBg="1" rev="0" advAuto="0" spid="377" grpId="3"/>
      <p:bldP build="whole" bldLvl="1" animBg="1" rev="0" advAuto="0" spid="36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Y_SK_ll ....who we are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MY_SK_ll ....who we are</a:t>
            </a:r>
          </a:p>
        </p:txBody>
      </p:sp>
      <p:sp>
        <p:nvSpPr>
          <p:cNvPr id="141" name="圓形"/>
          <p:cNvSpPr/>
          <p:nvPr/>
        </p:nvSpPr>
        <p:spPr>
          <a:xfrm>
            <a:off x="4991100" y="2160537"/>
            <a:ext cx="1270000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2" name="圓形"/>
          <p:cNvSpPr/>
          <p:nvPr/>
        </p:nvSpPr>
        <p:spPr>
          <a:xfrm>
            <a:off x="3581400" y="4521200"/>
            <a:ext cx="1270000" cy="12700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5136" y="4265433"/>
            <a:ext cx="2154328" cy="236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83848" y="3314700"/>
            <a:ext cx="1549401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影像" descr="影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05937" y="8240514"/>
            <a:ext cx="19558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影像" descr="影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52836" y="5431035"/>
            <a:ext cx="12192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junior"/>
          <p:cNvSpPr txBox="1"/>
          <p:nvPr/>
        </p:nvSpPr>
        <p:spPr>
          <a:xfrm>
            <a:off x="2687494" y="5784849"/>
            <a:ext cx="74988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rgbClr val="73FA79"/>
                </a:solidFill>
              </a:defRPr>
            </a:lvl1pPr>
          </a:lstStyle>
          <a:p>
            <a:pPr/>
            <a:r>
              <a:t>junior</a:t>
            </a:r>
          </a:p>
        </p:txBody>
      </p:sp>
      <p:sp>
        <p:nvSpPr>
          <p:cNvPr id="148" name="senior"/>
          <p:cNvSpPr txBox="1"/>
          <p:nvPr/>
        </p:nvSpPr>
        <p:spPr>
          <a:xfrm>
            <a:off x="3819258" y="2965449"/>
            <a:ext cx="79428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rgbClr val="73FA79"/>
                </a:solidFill>
              </a:defRPr>
            </a:lvl1pPr>
          </a:lstStyle>
          <a:p>
            <a:pPr/>
            <a:r>
              <a:t>senior</a:t>
            </a:r>
          </a:p>
        </p:txBody>
      </p:sp>
      <p:pic>
        <p:nvPicPr>
          <p:cNvPr id="149" name="影像" descr="影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06800" y="2526096"/>
            <a:ext cx="1219200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影像" descr="影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94695" y="8161734"/>
            <a:ext cx="10541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katy.jpg" descr="katy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000358" y="7188199"/>
            <a:ext cx="1048284" cy="1048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output_mee.png" descr="output_me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432800" y="6883399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1.jpg" descr="1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880498" y="2413595"/>
            <a:ext cx="1418333" cy="945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影像" descr="影像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39262" y="5489277"/>
            <a:ext cx="10922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messageImage_1534646473009.jpg" descr="messageImage_1534646473009.jp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897987" y="4521200"/>
            <a:ext cx="714376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總是在廢墟中發現花朵。。Style NN"/>
          <p:cNvSpPr txBox="1"/>
          <p:nvPr/>
        </p:nvSpPr>
        <p:spPr>
          <a:xfrm>
            <a:off x="914400" y="1778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49148">
              <a:defRPr sz="5452">
                <a:solidFill>
                  <a:srgbClr val="FFFFFF"/>
                </a:solidFill>
              </a:defRPr>
            </a:lvl1pPr>
          </a:lstStyle>
          <a:p>
            <a:pPr/>
            <a:r>
              <a:t>總是在廢墟中發現花朵。。Style NN</a:t>
            </a:r>
          </a:p>
        </p:txBody>
      </p:sp>
      <p:grpSp>
        <p:nvGrpSpPr>
          <p:cNvPr id="409" name="群組"/>
          <p:cNvGrpSpPr/>
          <p:nvPr/>
        </p:nvGrpSpPr>
        <p:grpSpPr>
          <a:xfrm>
            <a:off x="1465492" y="1785441"/>
            <a:ext cx="9381758" cy="3769619"/>
            <a:chOff x="0" y="0"/>
            <a:chExt cx="9381757" cy="3769617"/>
          </a:xfrm>
        </p:grpSpPr>
        <p:sp>
          <p:nvSpPr>
            <p:cNvPr id="380" name="矩形"/>
            <p:cNvSpPr/>
            <p:nvPr/>
          </p:nvSpPr>
          <p:spPr>
            <a:xfrm>
              <a:off x="27848" y="1511300"/>
              <a:ext cx="651719" cy="658118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1" name="矩形"/>
            <p:cNvSpPr/>
            <p:nvPr/>
          </p:nvSpPr>
          <p:spPr>
            <a:xfrm>
              <a:off x="27848" y="0"/>
              <a:ext cx="651719" cy="658118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2" name="矩形"/>
            <p:cNvSpPr/>
            <p:nvPr/>
          </p:nvSpPr>
          <p:spPr>
            <a:xfrm>
              <a:off x="27848" y="3022600"/>
              <a:ext cx="651719" cy="658118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3" name="箭頭"/>
            <p:cNvSpPr/>
            <p:nvPr/>
          </p:nvSpPr>
          <p:spPr>
            <a:xfrm>
              <a:off x="1232612" y="1599058"/>
              <a:ext cx="860326" cy="482601"/>
            </a:xfrm>
            <a:prstGeom prst="rightArrow">
              <a:avLst>
                <a:gd name="adj1" fmla="val 32000"/>
                <a:gd name="adj2" fmla="val 114092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4" name="線條"/>
            <p:cNvSpPr/>
            <p:nvPr/>
          </p:nvSpPr>
          <p:spPr>
            <a:xfrm flipV="1">
              <a:off x="353707" y="755649"/>
              <a:ext cx="1" cy="658119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85" name="style"/>
            <p:cNvSpPr txBox="1"/>
            <p:nvPr/>
          </p:nvSpPr>
          <p:spPr>
            <a:xfrm>
              <a:off x="499158" y="843408"/>
              <a:ext cx="69349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style</a:t>
              </a:r>
            </a:p>
          </p:txBody>
        </p:sp>
        <p:sp>
          <p:nvSpPr>
            <p:cNvPr id="386" name="content"/>
            <p:cNvSpPr txBox="1"/>
            <p:nvPr/>
          </p:nvSpPr>
          <p:spPr>
            <a:xfrm>
              <a:off x="569440" y="2367408"/>
              <a:ext cx="1086334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content</a:t>
              </a:r>
            </a:p>
          </p:txBody>
        </p:sp>
        <p:sp>
          <p:nvSpPr>
            <p:cNvPr id="387" name="線條"/>
            <p:cNvSpPr/>
            <p:nvPr/>
          </p:nvSpPr>
          <p:spPr>
            <a:xfrm flipH="1">
              <a:off x="353707" y="2266950"/>
              <a:ext cx="1" cy="658118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88" name="矩形"/>
            <p:cNvSpPr/>
            <p:nvPr/>
          </p:nvSpPr>
          <p:spPr>
            <a:xfrm>
              <a:off x="27848" y="1511300"/>
              <a:ext cx="651719" cy="658118"/>
            </a:xfrm>
            <a:prstGeom prst="rect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9" name="noise"/>
            <p:cNvSpPr txBox="1"/>
            <p:nvPr/>
          </p:nvSpPr>
          <p:spPr>
            <a:xfrm>
              <a:off x="-1" y="1624458"/>
              <a:ext cx="707417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noise</a:t>
              </a:r>
            </a:p>
          </p:txBody>
        </p:sp>
        <p:sp>
          <p:nvSpPr>
            <p:cNvPr id="390" name="矩形"/>
            <p:cNvSpPr/>
            <p:nvPr/>
          </p:nvSpPr>
          <p:spPr>
            <a:xfrm>
              <a:off x="3075848" y="1511300"/>
              <a:ext cx="651719" cy="658118"/>
            </a:xfrm>
            <a:prstGeom prst="rect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1" name="矩形"/>
            <p:cNvSpPr/>
            <p:nvPr/>
          </p:nvSpPr>
          <p:spPr>
            <a:xfrm>
              <a:off x="3075848" y="0"/>
              <a:ext cx="651719" cy="658118"/>
            </a:xfrm>
            <a:prstGeom prst="rect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2" name="矩形"/>
            <p:cNvSpPr/>
            <p:nvPr/>
          </p:nvSpPr>
          <p:spPr>
            <a:xfrm>
              <a:off x="3075848" y="3022600"/>
              <a:ext cx="651719" cy="658118"/>
            </a:xfrm>
            <a:prstGeom prst="rect">
              <a:avLst/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3" name="箭頭"/>
            <p:cNvSpPr/>
            <p:nvPr/>
          </p:nvSpPr>
          <p:spPr>
            <a:xfrm>
              <a:off x="4280612" y="1599058"/>
              <a:ext cx="860327" cy="482601"/>
            </a:xfrm>
            <a:prstGeom prst="rightArrow">
              <a:avLst>
                <a:gd name="adj1" fmla="val 32000"/>
                <a:gd name="adj2" fmla="val 114092"/>
              </a:avLst>
            </a:prstGeom>
            <a:blipFill rotWithShape="1">
              <a:blip r:embed="rId1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4" name="線條"/>
            <p:cNvSpPr/>
            <p:nvPr/>
          </p:nvSpPr>
          <p:spPr>
            <a:xfrm flipV="1">
              <a:off x="3401707" y="755649"/>
              <a:ext cx="1" cy="658119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95" name="style"/>
            <p:cNvSpPr txBox="1"/>
            <p:nvPr/>
          </p:nvSpPr>
          <p:spPr>
            <a:xfrm>
              <a:off x="3547159" y="843408"/>
              <a:ext cx="69349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style</a:t>
              </a:r>
            </a:p>
          </p:txBody>
        </p:sp>
        <p:sp>
          <p:nvSpPr>
            <p:cNvPr id="396" name="content"/>
            <p:cNvSpPr txBox="1"/>
            <p:nvPr/>
          </p:nvSpPr>
          <p:spPr>
            <a:xfrm>
              <a:off x="3617440" y="2367408"/>
              <a:ext cx="1086334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content</a:t>
              </a:r>
            </a:p>
          </p:txBody>
        </p:sp>
        <p:sp>
          <p:nvSpPr>
            <p:cNvPr id="397" name="線條"/>
            <p:cNvSpPr/>
            <p:nvPr/>
          </p:nvSpPr>
          <p:spPr>
            <a:xfrm>
              <a:off x="3401707" y="2266950"/>
              <a:ext cx="1" cy="658118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398" name="矩形"/>
            <p:cNvSpPr/>
            <p:nvPr/>
          </p:nvSpPr>
          <p:spPr>
            <a:xfrm>
              <a:off x="3075848" y="1511300"/>
              <a:ext cx="651719" cy="658118"/>
            </a:xfrm>
            <a:prstGeom prst="rect">
              <a:avLst/>
            </a:prstGeom>
            <a:blipFill rotWithShape="1">
              <a:blip r:embed="rId1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9" name="noise"/>
            <p:cNvSpPr txBox="1"/>
            <p:nvPr/>
          </p:nvSpPr>
          <p:spPr>
            <a:xfrm>
              <a:off x="3048000" y="1624458"/>
              <a:ext cx="70741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noise</a:t>
              </a:r>
            </a:p>
          </p:txBody>
        </p:sp>
        <p:sp>
          <p:nvSpPr>
            <p:cNvPr id="400" name="矩形"/>
            <p:cNvSpPr/>
            <p:nvPr/>
          </p:nvSpPr>
          <p:spPr>
            <a:xfrm>
              <a:off x="7753832" y="1600200"/>
              <a:ext cx="651719" cy="658118"/>
            </a:xfrm>
            <a:prstGeom prst="rect">
              <a:avLst/>
            </a:prstGeom>
            <a:blipFill rotWithShape="1">
              <a:blip r:embed="rId1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1" name="矩形"/>
            <p:cNvSpPr/>
            <p:nvPr/>
          </p:nvSpPr>
          <p:spPr>
            <a:xfrm>
              <a:off x="7753832" y="88900"/>
              <a:ext cx="651719" cy="658118"/>
            </a:xfrm>
            <a:prstGeom prst="rect">
              <a:avLst/>
            </a:prstGeom>
            <a:blipFill rotWithShape="1">
              <a:blip r:embed="rId1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2" name="矩形"/>
            <p:cNvSpPr/>
            <p:nvPr/>
          </p:nvSpPr>
          <p:spPr>
            <a:xfrm>
              <a:off x="7753832" y="3111500"/>
              <a:ext cx="651719" cy="658118"/>
            </a:xfrm>
            <a:prstGeom prst="rect">
              <a:avLst/>
            </a:prstGeom>
            <a:blipFill rotWithShape="1">
              <a:blip r:embed="rId1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3" name="style"/>
            <p:cNvSpPr txBox="1"/>
            <p:nvPr/>
          </p:nvSpPr>
          <p:spPr>
            <a:xfrm>
              <a:off x="8225142" y="932308"/>
              <a:ext cx="69349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style</a:t>
              </a:r>
            </a:p>
          </p:txBody>
        </p:sp>
        <p:sp>
          <p:nvSpPr>
            <p:cNvPr id="404" name="content"/>
            <p:cNvSpPr txBox="1"/>
            <p:nvPr/>
          </p:nvSpPr>
          <p:spPr>
            <a:xfrm>
              <a:off x="8295424" y="2456308"/>
              <a:ext cx="1086334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content</a:t>
              </a:r>
            </a:p>
          </p:txBody>
        </p:sp>
        <p:sp>
          <p:nvSpPr>
            <p:cNvPr id="405" name="矩形"/>
            <p:cNvSpPr/>
            <p:nvPr/>
          </p:nvSpPr>
          <p:spPr>
            <a:xfrm>
              <a:off x="7753832" y="1600200"/>
              <a:ext cx="651719" cy="658118"/>
            </a:xfrm>
            <a:prstGeom prst="rect">
              <a:avLst/>
            </a:prstGeom>
            <a:gradFill flip="none" rotWithShape="1">
              <a:gsLst>
                <a:gs pos="0">
                  <a:srgbClr val="9437FF"/>
                </a:gs>
                <a:gs pos="100000">
                  <a:srgbClr val="FFFC7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6" name="="/>
            <p:cNvSpPr txBox="1"/>
            <p:nvPr/>
          </p:nvSpPr>
          <p:spPr>
            <a:xfrm rot="16200000">
              <a:off x="7857606" y="831304"/>
              <a:ext cx="444171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=</a:t>
              </a:r>
            </a:p>
          </p:txBody>
        </p:sp>
        <p:sp>
          <p:nvSpPr>
            <p:cNvPr id="407" name="="/>
            <p:cNvSpPr txBox="1"/>
            <p:nvPr/>
          </p:nvSpPr>
          <p:spPr>
            <a:xfrm rot="16200000">
              <a:off x="7857606" y="2310258"/>
              <a:ext cx="444171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=</a:t>
              </a:r>
            </a:p>
          </p:txBody>
        </p:sp>
        <p:sp>
          <p:nvSpPr>
            <p:cNvPr id="408" name="………"/>
            <p:cNvSpPr txBox="1"/>
            <p:nvPr/>
          </p:nvSpPr>
          <p:spPr>
            <a:xfrm>
              <a:off x="5492140" y="1478408"/>
              <a:ext cx="148590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………</a:t>
              </a:r>
            </a:p>
          </p:txBody>
        </p:sp>
      </p:grpSp>
      <p:sp>
        <p:nvSpPr>
          <p:cNvPr id="410" name="線條"/>
          <p:cNvSpPr/>
          <p:nvPr/>
        </p:nvSpPr>
        <p:spPr>
          <a:xfrm flipV="1">
            <a:off x="849635" y="6478041"/>
            <a:ext cx="11305530" cy="162918"/>
          </a:xfrm>
          <a:prstGeom prst="lin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grpSp>
        <p:nvGrpSpPr>
          <p:cNvPr id="422" name="群組"/>
          <p:cNvGrpSpPr/>
          <p:nvPr/>
        </p:nvGrpSpPr>
        <p:grpSpPr>
          <a:xfrm>
            <a:off x="1163141" y="7176343"/>
            <a:ext cx="9177803" cy="1484958"/>
            <a:chOff x="0" y="0"/>
            <a:chExt cx="9177801" cy="1484957"/>
          </a:xfrm>
        </p:grpSpPr>
        <p:sp>
          <p:nvSpPr>
            <p:cNvPr id="411" name="矩形"/>
            <p:cNvSpPr/>
            <p:nvPr/>
          </p:nvSpPr>
          <p:spPr>
            <a:xfrm>
              <a:off x="0" y="476498"/>
              <a:ext cx="651719" cy="658119"/>
            </a:xfrm>
            <a:prstGeom prst="rect">
              <a:avLst/>
            </a:prstGeom>
            <a:blipFill rotWithShape="1">
              <a:blip r:embed="rId1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2" name="矩形"/>
            <p:cNvSpPr/>
            <p:nvPr/>
          </p:nvSpPr>
          <p:spPr>
            <a:xfrm>
              <a:off x="8157783" y="566539"/>
              <a:ext cx="651719" cy="658119"/>
            </a:xfrm>
            <a:prstGeom prst="rect">
              <a:avLst/>
            </a:prstGeom>
            <a:gradFill flip="none" rotWithShape="1">
              <a:gsLst>
                <a:gs pos="0">
                  <a:srgbClr val="9437FF"/>
                </a:gs>
                <a:gs pos="100000">
                  <a:srgbClr val="FFFC7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415" name="群組"/>
            <p:cNvGrpSpPr/>
            <p:nvPr/>
          </p:nvGrpSpPr>
          <p:grpSpPr>
            <a:xfrm>
              <a:off x="3124696" y="0"/>
              <a:ext cx="1898606" cy="833240"/>
              <a:chOff x="0" y="0"/>
              <a:chExt cx="1898605" cy="833239"/>
            </a:xfrm>
          </p:grpSpPr>
          <p:sp>
            <p:nvSpPr>
              <p:cNvPr id="413" name="形狀"/>
              <p:cNvSpPr/>
              <p:nvPr/>
            </p:nvSpPr>
            <p:spPr>
              <a:xfrm>
                <a:off x="0" y="0"/>
                <a:ext cx="637911" cy="833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0" y="0"/>
                    </a:moveTo>
                    <a:lnTo>
                      <a:pt x="0" y="21600"/>
                    </a:lnTo>
                    <a:lnTo>
                      <a:pt x="21594" y="16583"/>
                    </a:lnTo>
                    <a:lnTo>
                      <a:pt x="21600" y="4694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9437FF"/>
              </a:solidFill>
              <a:ln w="508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434343"/>
                    </a:solidFill>
                  </a:defRPr>
                </a:pPr>
              </a:p>
            </p:txBody>
          </p:sp>
          <p:sp>
            <p:nvSpPr>
              <p:cNvPr id="414" name="形狀"/>
              <p:cNvSpPr/>
              <p:nvPr/>
            </p:nvSpPr>
            <p:spPr>
              <a:xfrm flipH="1">
                <a:off x="1260694" y="0"/>
                <a:ext cx="637912" cy="833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0" y="0"/>
                    </a:moveTo>
                    <a:lnTo>
                      <a:pt x="0" y="21600"/>
                    </a:lnTo>
                    <a:lnTo>
                      <a:pt x="21594" y="16583"/>
                    </a:lnTo>
                    <a:lnTo>
                      <a:pt x="21600" y="4694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9437FF"/>
              </a:solidFill>
              <a:ln w="508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434343"/>
                    </a:solidFill>
                  </a:defRPr>
                </a:pPr>
              </a:p>
            </p:txBody>
          </p:sp>
        </p:grpSp>
        <p:sp>
          <p:nvSpPr>
            <p:cNvPr id="416" name="箭頭"/>
            <p:cNvSpPr/>
            <p:nvPr/>
          </p:nvSpPr>
          <p:spPr>
            <a:xfrm>
              <a:off x="1610022" y="654298"/>
              <a:ext cx="5172473" cy="482601"/>
            </a:xfrm>
            <a:prstGeom prst="rightArrow">
              <a:avLst>
                <a:gd name="adj1" fmla="val 32000"/>
                <a:gd name="adj2" fmla="val 114092"/>
              </a:avLst>
            </a:prstGeom>
            <a:blipFill rotWithShape="1">
              <a:blip r:embed="rId1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7" name="Style Network for every Picture"/>
            <p:cNvSpPr txBox="1"/>
            <p:nvPr/>
          </p:nvSpPr>
          <p:spPr>
            <a:xfrm>
              <a:off x="1870306" y="1002357"/>
              <a:ext cx="407647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Style Network for every Picture </a:t>
              </a:r>
            </a:p>
          </p:txBody>
        </p:sp>
        <p:sp>
          <p:nvSpPr>
            <p:cNvPr id="418" name="矩形"/>
            <p:cNvSpPr/>
            <p:nvPr/>
          </p:nvSpPr>
          <p:spPr>
            <a:xfrm>
              <a:off x="203200" y="387598"/>
              <a:ext cx="651719" cy="658119"/>
            </a:xfrm>
            <a:prstGeom prst="rect">
              <a:avLst/>
            </a:prstGeom>
            <a:blipFill rotWithShape="1">
              <a:blip r:embed="rId1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9" name="矩形"/>
            <p:cNvSpPr/>
            <p:nvPr/>
          </p:nvSpPr>
          <p:spPr>
            <a:xfrm>
              <a:off x="368300" y="260598"/>
              <a:ext cx="651719" cy="658119"/>
            </a:xfrm>
            <a:prstGeom prst="rect">
              <a:avLst/>
            </a:prstGeom>
            <a:blipFill rotWithShape="1">
              <a:blip r:embed="rId1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0" name="矩形"/>
            <p:cNvSpPr/>
            <p:nvPr/>
          </p:nvSpPr>
          <p:spPr>
            <a:xfrm>
              <a:off x="8348283" y="476498"/>
              <a:ext cx="651719" cy="658119"/>
            </a:xfrm>
            <a:prstGeom prst="rect">
              <a:avLst/>
            </a:prstGeom>
            <a:gradFill flip="none" rotWithShape="1">
              <a:gsLst>
                <a:gs pos="0">
                  <a:srgbClr val="9437FF"/>
                </a:gs>
                <a:gs pos="100000">
                  <a:srgbClr val="FFFC7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1" name="矩形"/>
            <p:cNvSpPr/>
            <p:nvPr/>
          </p:nvSpPr>
          <p:spPr>
            <a:xfrm>
              <a:off x="8526083" y="260598"/>
              <a:ext cx="651719" cy="658119"/>
            </a:xfrm>
            <a:prstGeom prst="rect">
              <a:avLst/>
            </a:prstGeom>
            <a:gradFill flip="none" rotWithShape="1">
              <a:gsLst>
                <a:gs pos="0">
                  <a:srgbClr val="9437FF"/>
                </a:gs>
                <a:gs pos="100000">
                  <a:srgbClr val="FFFC7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9" grpId="1"/>
      <p:bldP build="whole" bldLvl="1" animBg="1" rev="0" advAuto="0" spid="410" grpId="2"/>
      <p:bldP build="whole" bldLvl="1" animBg="1" rev="0" advAuto="0" spid="422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向大師致敬....只能"/>
          <p:cNvSpPr txBox="1"/>
          <p:nvPr/>
        </p:nvSpPr>
        <p:spPr>
          <a:xfrm>
            <a:off x="914400" y="1778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5800">
                <a:solidFill>
                  <a:srgbClr val="FFFFFF"/>
                </a:solidFill>
              </a:defRPr>
            </a:pPr>
            <a:r>
              <a:t>向大師致敬....</a:t>
            </a:r>
            <a:r>
              <a:rPr b="1" i="1" sz="3200"/>
              <a:t>只能</a:t>
            </a:r>
          </a:p>
        </p:txBody>
      </p:sp>
      <p:sp>
        <p:nvSpPr>
          <p:cNvPr id="425" name="Perceptual Losses for Real-Time Style Transfer and Super-Resolution"/>
          <p:cNvSpPr txBox="1"/>
          <p:nvPr/>
        </p:nvSpPr>
        <p:spPr>
          <a:xfrm>
            <a:off x="1196994" y="8375650"/>
            <a:ext cx="1061081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73FA79"/>
                </a:solidFill>
              </a:defRPr>
            </a:lvl1pPr>
          </a:lstStyle>
          <a:p>
            <a:pPr/>
            <a:r>
              <a:t>Perceptual Losses for Real-Time Style Transfer and Super-Resolution</a:t>
            </a:r>
          </a:p>
        </p:txBody>
      </p:sp>
      <p:pic>
        <p:nvPicPr>
          <p:cNvPr id="426" name="螢幕快照 2018-08-19 上午8.32.47.png" descr="螢幕快照 2018-08-19 上午8.32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498" y="4615825"/>
            <a:ext cx="9359872" cy="3303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螢幕快照 2018-08-19 上午8.33.48.png" descr="螢幕快照 2018-08-19 上午8.33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450" y="1632414"/>
            <a:ext cx="9359872" cy="2672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eneration + Style Transfer"/>
          <p:cNvSpPr txBox="1"/>
          <p:nvPr/>
        </p:nvSpPr>
        <p:spPr>
          <a:xfrm>
            <a:off x="914400" y="1778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Generation + Style Transfer</a:t>
            </a:r>
          </a:p>
        </p:txBody>
      </p:sp>
      <p:pic>
        <p:nvPicPr>
          <p:cNvPr id="430" name="test1.jpg" descr="test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8099" y="4504035"/>
            <a:ext cx="3168602" cy="31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test1 (1).jpg" descr="test1 (1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69920" y="4597313"/>
            <a:ext cx="2982046" cy="2982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raw_image01.jpg" descr="raw_image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452" y="4504035"/>
            <a:ext cx="3168602" cy="316860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線條"/>
          <p:cNvSpPr/>
          <p:nvPr/>
        </p:nvSpPr>
        <p:spPr>
          <a:xfrm>
            <a:off x="4162356" y="6230837"/>
            <a:ext cx="574441" cy="1"/>
          </a:xfrm>
          <a:prstGeom prst="line">
            <a:avLst/>
          </a:prstGeom>
          <a:ln w="50800">
            <a:solidFill>
              <a:srgbClr val="73FA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sp>
        <p:nvSpPr>
          <p:cNvPr id="434" name="線條"/>
          <p:cNvSpPr/>
          <p:nvPr/>
        </p:nvSpPr>
        <p:spPr>
          <a:xfrm>
            <a:off x="8341090" y="6230837"/>
            <a:ext cx="574441" cy="1"/>
          </a:xfrm>
          <a:prstGeom prst="line">
            <a:avLst/>
          </a:prstGeom>
          <a:ln w="50800">
            <a:solidFill>
              <a:srgbClr val="73FA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eneration + Style Transfer"/>
          <p:cNvSpPr txBox="1"/>
          <p:nvPr/>
        </p:nvSpPr>
        <p:spPr>
          <a:xfrm>
            <a:off x="914400" y="1778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Generation + Style Transfer</a:t>
            </a:r>
          </a:p>
        </p:txBody>
      </p:sp>
      <p:pic>
        <p:nvPicPr>
          <p:cNvPr id="437" name="test2.jpg" descr="test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4294" y="2886223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raw_image01_2.jpg" descr="raw_image01_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2520" y="3025923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線條"/>
          <p:cNvSpPr/>
          <p:nvPr/>
        </p:nvSpPr>
        <p:spPr>
          <a:xfrm>
            <a:off x="6380279" y="4651523"/>
            <a:ext cx="574442" cy="1"/>
          </a:xfrm>
          <a:prstGeom prst="line">
            <a:avLst/>
          </a:prstGeom>
          <a:ln w="50800">
            <a:solidFill>
              <a:srgbClr val="73FA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矩形"/>
          <p:cNvSpPr/>
          <p:nvPr/>
        </p:nvSpPr>
        <p:spPr>
          <a:xfrm>
            <a:off x="650924" y="5740463"/>
            <a:ext cx="11176001" cy="3978921"/>
          </a:xfrm>
          <a:prstGeom prst="rect">
            <a:avLst/>
          </a:prstGeom>
          <a:gradFill>
            <a:gsLst>
              <a:gs pos="0">
                <a:schemeClr val="accent5">
                  <a:hueOff val="3825693"/>
                  <a:satOff val="-56827"/>
                  <a:lumOff val="-7728"/>
                </a:schemeClr>
              </a:gs>
              <a:gs pos="100000">
                <a:schemeClr val="accent5">
                  <a:hueOff val="3930927"/>
                  <a:satOff val="-56830"/>
                  <a:lumOff val="-26419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444" y="7281924"/>
            <a:ext cx="1510250" cy="1510250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NN for 美味風格"/>
          <p:cNvSpPr txBox="1"/>
          <p:nvPr/>
        </p:nvSpPr>
        <p:spPr>
          <a:xfrm>
            <a:off x="914400" y="1778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NN for 美味風格</a:t>
            </a:r>
          </a:p>
        </p:txBody>
      </p:sp>
      <p:grpSp>
        <p:nvGrpSpPr>
          <p:cNvPr id="449" name="群組"/>
          <p:cNvGrpSpPr/>
          <p:nvPr/>
        </p:nvGrpSpPr>
        <p:grpSpPr>
          <a:xfrm>
            <a:off x="636041" y="1499131"/>
            <a:ext cx="11095287" cy="3568007"/>
            <a:chOff x="0" y="0"/>
            <a:chExt cx="11095285" cy="3568005"/>
          </a:xfrm>
        </p:grpSpPr>
        <p:sp>
          <p:nvSpPr>
            <p:cNvPr id="444" name="矩形"/>
            <p:cNvSpPr/>
            <p:nvPr/>
          </p:nvSpPr>
          <p:spPr>
            <a:xfrm>
              <a:off x="0" y="0"/>
              <a:ext cx="11095286" cy="356800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3825693"/>
                    <a:satOff val="-56827"/>
                    <a:lumOff val="-7728"/>
                  </a:schemeClr>
                </a:gs>
                <a:gs pos="100000">
                  <a:schemeClr val="accent5">
                    <a:hueOff val="3930927"/>
                    <a:satOff val="-56830"/>
                    <a:lumOff val="-2641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45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55440" y="609117"/>
              <a:ext cx="1555305" cy="155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阿宅的美味"/>
            <p:cNvSpPr txBox="1"/>
            <p:nvPr/>
          </p:nvSpPr>
          <p:spPr>
            <a:xfrm>
              <a:off x="37058" y="1107369"/>
              <a:ext cx="17018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73FA79"/>
                  </a:solidFill>
                </a:defRPr>
              </a:lvl1pPr>
            </a:lstStyle>
            <a:p>
              <a:pPr/>
              <a:r>
                <a:t>阿宅的美味</a:t>
              </a:r>
            </a:p>
          </p:txBody>
        </p:sp>
        <p:sp>
          <p:nvSpPr>
            <p:cNvPr id="447" name="箭頭"/>
            <p:cNvSpPr/>
            <p:nvPr/>
          </p:nvSpPr>
          <p:spPr>
            <a:xfrm>
              <a:off x="4742656" y="1103242"/>
              <a:ext cx="849214" cy="567055"/>
            </a:xfrm>
            <a:prstGeom prst="rightArrow">
              <a:avLst>
                <a:gd name="adj1" fmla="val 32000"/>
                <a:gd name="adj2" fmla="val 95846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48" name="影像" descr="影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523781" y="377119"/>
              <a:ext cx="4038601" cy="2019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0" name="一定是轉成燈光昏黃 ?"/>
          <p:cNvSpPr txBox="1"/>
          <p:nvPr/>
        </p:nvSpPr>
        <p:spPr>
          <a:xfrm>
            <a:off x="4201199" y="4250373"/>
            <a:ext cx="3204211" cy="56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73FA79"/>
                </a:solidFill>
              </a:defRPr>
            </a:lvl1pPr>
          </a:lstStyle>
          <a:p>
            <a:pPr/>
            <a:r>
              <a:t>一定是轉成燈光昏黃 ?</a:t>
            </a:r>
          </a:p>
        </p:txBody>
      </p:sp>
      <p:sp>
        <p:nvSpPr>
          <p:cNvPr id="451" name="線條"/>
          <p:cNvSpPr/>
          <p:nvPr/>
        </p:nvSpPr>
        <p:spPr>
          <a:xfrm flipV="1">
            <a:off x="722635" y="5322341"/>
            <a:ext cx="11305530" cy="162918"/>
          </a:xfrm>
          <a:prstGeom prst="lin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434343"/>
                </a:solidFill>
              </a:defRPr>
            </a:pPr>
          </a:p>
        </p:txBody>
      </p:sp>
      <p:grpSp>
        <p:nvGrpSpPr>
          <p:cNvPr id="457" name="群組"/>
          <p:cNvGrpSpPr/>
          <p:nvPr/>
        </p:nvGrpSpPr>
        <p:grpSpPr>
          <a:xfrm>
            <a:off x="3779632" y="5418613"/>
            <a:ext cx="5317537" cy="1164274"/>
            <a:chOff x="0" y="0"/>
            <a:chExt cx="5317536" cy="1164273"/>
          </a:xfrm>
        </p:grpSpPr>
        <p:sp>
          <p:nvSpPr>
            <p:cNvPr id="452" name="形狀"/>
            <p:cNvSpPr/>
            <p:nvPr/>
          </p:nvSpPr>
          <p:spPr>
            <a:xfrm>
              <a:off x="0" y="355177"/>
              <a:ext cx="409323" cy="51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" y="0"/>
                  </a:moveTo>
                  <a:lnTo>
                    <a:pt x="0" y="21600"/>
                  </a:lnTo>
                  <a:lnTo>
                    <a:pt x="21594" y="16583"/>
                  </a:lnTo>
                  <a:lnTo>
                    <a:pt x="21600" y="46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9437FF"/>
            </a:solidFill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453" name="形狀"/>
            <p:cNvSpPr/>
            <p:nvPr/>
          </p:nvSpPr>
          <p:spPr>
            <a:xfrm flipH="1">
              <a:off x="2238617" y="355177"/>
              <a:ext cx="409324" cy="51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" y="0"/>
                  </a:moveTo>
                  <a:lnTo>
                    <a:pt x="0" y="21600"/>
                  </a:lnTo>
                  <a:lnTo>
                    <a:pt x="21594" y="16583"/>
                  </a:lnTo>
                  <a:lnTo>
                    <a:pt x="21600" y="46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9437FF"/>
            </a:solidFill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grpSp>
          <p:nvGrpSpPr>
            <p:cNvPr id="456" name="群組"/>
            <p:cNvGrpSpPr/>
            <p:nvPr/>
          </p:nvGrpSpPr>
          <p:grpSpPr>
            <a:xfrm>
              <a:off x="455817" y="0"/>
              <a:ext cx="4861720" cy="1164274"/>
              <a:chOff x="0" y="0"/>
              <a:chExt cx="4861718" cy="1164273"/>
            </a:xfrm>
          </p:grpSpPr>
          <p:sp>
            <p:nvSpPr>
              <p:cNvPr id="454" name="牛排三分熟"/>
              <p:cNvSpPr txBox="1"/>
              <p:nvPr/>
            </p:nvSpPr>
            <p:spPr>
              <a:xfrm>
                <a:off x="0" y="296386"/>
                <a:ext cx="1765301" cy="571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600">
                    <a:solidFill>
                      <a:srgbClr val="73FA79"/>
                    </a:solidFill>
                  </a:defRPr>
                </a:lvl1pPr>
              </a:lstStyle>
              <a:p>
                <a:pPr/>
                <a:r>
                  <a:t>牛排三分熟</a:t>
                </a:r>
              </a:p>
            </p:txBody>
          </p:sp>
          <p:pic>
            <p:nvPicPr>
              <p:cNvPr id="455" name="影像" descr="影像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35300" y="0"/>
                <a:ext cx="1826419" cy="1164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63" name="群組"/>
          <p:cNvGrpSpPr/>
          <p:nvPr/>
        </p:nvGrpSpPr>
        <p:grpSpPr>
          <a:xfrm>
            <a:off x="3347832" y="6434780"/>
            <a:ext cx="6497711" cy="1778001"/>
            <a:chOff x="0" y="0"/>
            <a:chExt cx="6497710" cy="1778000"/>
          </a:xfrm>
        </p:grpSpPr>
        <p:grpSp>
          <p:nvGrpSpPr>
            <p:cNvPr id="460" name="群組"/>
            <p:cNvGrpSpPr/>
            <p:nvPr/>
          </p:nvGrpSpPr>
          <p:grpSpPr>
            <a:xfrm>
              <a:off x="392317" y="0"/>
              <a:ext cx="6105394" cy="1778000"/>
              <a:chOff x="0" y="0"/>
              <a:chExt cx="6105392" cy="1778000"/>
            </a:xfrm>
          </p:grpSpPr>
          <p:pic>
            <p:nvPicPr>
              <p:cNvPr id="458" name="影像" descr="影像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82226" y="0"/>
                <a:ext cx="3323167" cy="1778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59" name="黃金炒飯粒粒清楚"/>
              <p:cNvSpPr txBox="1"/>
              <p:nvPr/>
            </p:nvSpPr>
            <p:spPr>
              <a:xfrm>
                <a:off x="-1" y="603250"/>
                <a:ext cx="2755901" cy="571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600">
                    <a:solidFill>
                      <a:srgbClr val="73FA79"/>
                    </a:solidFill>
                  </a:defRPr>
                </a:lvl1pPr>
              </a:lstStyle>
              <a:p>
                <a:pPr/>
                <a:r>
                  <a:t>黃金炒飯粒粒清楚</a:t>
                </a:r>
              </a:p>
            </p:txBody>
          </p:sp>
        </p:grpSp>
        <p:sp>
          <p:nvSpPr>
            <p:cNvPr id="461" name="形狀"/>
            <p:cNvSpPr/>
            <p:nvPr/>
          </p:nvSpPr>
          <p:spPr>
            <a:xfrm>
              <a:off x="0" y="630007"/>
              <a:ext cx="409323" cy="51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" y="0"/>
                  </a:moveTo>
                  <a:lnTo>
                    <a:pt x="0" y="21600"/>
                  </a:lnTo>
                  <a:lnTo>
                    <a:pt x="21594" y="16583"/>
                  </a:lnTo>
                  <a:lnTo>
                    <a:pt x="21600" y="46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9437FF"/>
            </a:solidFill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462" name="形狀"/>
            <p:cNvSpPr/>
            <p:nvPr/>
          </p:nvSpPr>
          <p:spPr>
            <a:xfrm flipH="1">
              <a:off x="3026017" y="616904"/>
              <a:ext cx="409324" cy="51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" y="0"/>
                  </a:moveTo>
                  <a:lnTo>
                    <a:pt x="0" y="21600"/>
                  </a:lnTo>
                  <a:lnTo>
                    <a:pt x="21594" y="16583"/>
                  </a:lnTo>
                  <a:lnTo>
                    <a:pt x="21600" y="46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9437FF"/>
            </a:solidFill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</p:grpSp>
      <p:grpSp>
        <p:nvGrpSpPr>
          <p:cNvPr id="469" name="群組"/>
          <p:cNvGrpSpPr/>
          <p:nvPr/>
        </p:nvGrpSpPr>
        <p:grpSpPr>
          <a:xfrm>
            <a:off x="3792332" y="8038469"/>
            <a:ext cx="5304837" cy="1216685"/>
            <a:chOff x="0" y="0"/>
            <a:chExt cx="5304836" cy="1216684"/>
          </a:xfrm>
        </p:grpSpPr>
        <p:grpSp>
          <p:nvGrpSpPr>
            <p:cNvPr id="466" name="群組"/>
            <p:cNvGrpSpPr/>
            <p:nvPr/>
          </p:nvGrpSpPr>
          <p:grpSpPr>
            <a:xfrm>
              <a:off x="443117" y="0"/>
              <a:ext cx="4861720" cy="1216685"/>
              <a:chOff x="165100" y="0"/>
              <a:chExt cx="4861718" cy="1216684"/>
            </a:xfrm>
          </p:grpSpPr>
          <p:sp>
            <p:nvSpPr>
              <p:cNvPr id="464" name="甜在心的甜"/>
              <p:cNvSpPr txBox="1"/>
              <p:nvPr/>
            </p:nvSpPr>
            <p:spPr>
              <a:xfrm>
                <a:off x="165100" y="487691"/>
                <a:ext cx="1765301" cy="571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600">
                    <a:solidFill>
                      <a:srgbClr val="73FA79"/>
                    </a:solidFill>
                  </a:defRPr>
                </a:lvl1pPr>
              </a:lstStyle>
              <a:p>
                <a:pPr/>
                <a:r>
                  <a:t>甜在心的甜</a:t>
                </a:r>
              </a:p>
            </p:txBody>
          </p:sp>
          <p:pic>
            <p:nvPicPr>
              <p:cNvPr id="465" name="影像" descr="影像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00400" y="0"/>
                <a:ext cx="1826419" cy="12166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7" name="形狀"/>
            <p:cNvSpPr/>
            <p:nvPr/>
          </p:nvSpPr>
          <p:spPr>
            <a:xfrm>
              <a:off x="0" y="529321"/>
              <a:ext cx="409323" cy="51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" y="0"/>
                  </a:moveTo>
                  <a:lnTo>
                    <a:pt x="0" y="21600"/>
                  </a:lnTo>
                  <a:lnTo>
                    <a:pt x="21594" y="16583"/>
                  </a:lnTo>
                  <a:lnTo>
                    <a:pt x="21600" y="46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9437FF"/>
            </a:solidFill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  <p:sp>
          <p:nvSpPr>
            <p:cNvPr id="468" name="形狀"/>
            <p:cNvSpPr/>
            <p:nvPr/>
          </p:nvSpPr>
          <p:spPr>
            <a:xfrm flipH="1">
              <a:off x="2238617" y="529321"/>
              <a:ext cx="409324" cy="51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" y="0"/>
                  </a:moveTo>
                  <a:lnTo>
                    <a:pt x="0" y="21600"/>
                  </a:lnTo>
                  <a:lnTo>
                    <a:pt x="21594" y="16583"/>
                  </a:lnTo>
                  <a:lnTo>
                    <a:pt x="21600" y="46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9437FF"/>
            </a:solidFill>
            <a:ln w="508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434343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3" grpId="7"/>
      <p:bldP build="whole" bldLvl="1" animBg="1" rev="0" advAuto="0" spid="469" grpId="8"/>
      <p:bldP build="whole" bldLvl="1" animBg="1" rev="0" advAuto="0" spid="450" grpId="2"/>
      <p:bldP build="whole" bldLvl="1" animBg="1" rev="0" advAuto="0" spid="449" grpId="1"/>
      <p:bldP build="whole" bldLvl="1" animBg="1" rev="0" advAuto="0" spid="442" grpId="5"/>
      <p:bldP build="whole" bldLvl="1" animBg="1" rev="0" advAuto="0" spid="441" grpId="4"/>
      <p:bldP build="whole" bldLvl="1" animBg="1" rev="0" advAuto="0" spid="457" grpId="6"/>
      <p:bldP build="whole" bldLvl="1" animBg="1" rev="0" advAuto="0" spid="451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MY_SK_ll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MY_SK_ll</a:t>
            </a:r>
          </a:p>
        </p:txBody>
      </p:sp>
      <p:sp>
        <p:nvSpPr>
          <p:cNvPr id="472" name="睡醒以後， 繼續努力"/>
          <p:cNvSpPr txBox="1"/>
          <p:nvPr/>
        </p:nvSpPr>
        <p:spPr>
          <a:xfrm>
            <a:off x="4495799" y="4267200"/>
            <a:ext cx="4343401" cy="74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73FA79"/>
                </a:solidFill>
              </a:defRPr>
            </a:lvl1pPr>
          </a:lstStyle>
          <a:p>
            <a:pPr/>
            <a:r>
              <a:t>睡醒以後， 繼續努力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凡事問Chatbot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凡事問Chatbot</a:t>
            </a:r>
          </a:p>
        </p:txBody>
      </p:sp>
      <p:sp>
        <p:nvSpPr>
          <p:cNvPr id="475" name="GAN: 只要留白填滿YUMMY色彩！何不速速跳牆過來？"/>
          <p:cNvSpPr txBox="1"/>
          <p:nvPr/>
        </p:nvSpPr>
        <p:spPr>
          <a:xfrm>
            <a:off x="585698" y="6224562"/>
            <a:ext cx="11044170" cy="6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cap="all" spc="116" sz="2900">
                <a:solidFill>
                  <a:srgbClr val="FFFB00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t>GAN: </a:t>
            </a:r>
            <a:r>
              <a:t>只要留白填滿YUMMY色彩！何不速速跳牆過來？</a:t>
            </a:r>
          </a:p>
        </p:txBody>
      </p:sp>
      <p:sp>
        <p:nvSpPr>
          <p:cNvPr id="476" name="請問,請問，…"/>
          <p:cNvSpPr txBox="1"/>
          <p:nvPr/>
        </p:nvSpPr>
        <p:spPr>
          <a:xfrm>
            <a:off x="585698" y="3408288"/>
            <a:ext cx="11795304" cy="116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cap="all" spc="116" sz="2900">
                <a:solidFill>
                  <a:srgbClr val="FFFB00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t>請問,請問，</a:t>
            </a:r>
          </a:p>
          <a:p>
            <a:pPr algn="l">
              <a:defRPr cap="all" spc="116" sz="2900">
                <a:solidFill>
                  <a:srgbClr val="FFFB00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t>如何可以美味好吃， 讓老僧坐下蒲團也要把持不住， 顏面多有損失!!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he Problem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The Problem</a:t>
            </a:r>
          </a:p>
        </p:txBody>
      </p:sp>
      <p:pic>
        <p:nvPicPr>
          <p:cNvPr id="158" name="masked_img335.jpg" descr="masked_img3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200" y="3933626"/>
            <a:ext cx="2009974" cy="2009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335.jpg" descr="33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845" y="4049613"/>
            <a:ext cx="2009974" cy="2009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335.jpg" descr="33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7554" y="4243809"/>
            <a:ext cx="2009975" cy="200997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箭頭"/>
          <p:cNvSpPr/>
          <p:nvPr/>
        </p:nvSpPr>
        <p:spPr>
          <a:xfrm>
            <a:off x="3790602" y="4795291"/>
            <a:ext cx="950815" cy="907009"/>
          </a:xfrm>
          <a:prstGeom prst="rightArrow">
            <a:avLst>
              <a:gd name="adj1" fmla="val 32000"/>
              <a:gd name="adj2" fmla="val 67091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箭頭"/>
          <p:cNvSpPr/>
          <p:nvPr/>
        </p:nvSpPr>
        <p:spPr>
          <a:xfrm>
            <a:off x="7834957" y="4795291"/>
            <a:ext cx="950814" cy="907009"/>
          </a:xfrm>
          <a:prstGeom prst="rightArrow">
            <a:avLst>
              <a:gd name="adj1" fmla="val 32000"/>
              <a:gd name="adj2" fmla="val 67091"/>
            </a:avLst>
          </a:prstGeom>
          <a:solidFill>
            <a:schemeClr val="accent3">
              <a:satOff val="-12719"/>
              <a:lumOff val="-19917"/>
            </a:schemeClr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Radom Crop"/>
          <p:cNvSpPr txBox="1"/>
          <p:nvPr/>
        </p:nvSpPr>
        <p:spPr>
          <a:xfrm>
            <a:off x="4948844" y="6013450"/>
            <a:ext cx="24754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3FA79"/>
                </a:solidFill>
              </a:defRPr>
            </a:lvl1pPr>
          </a:lstStyle>
          <a:p>
            <a:pPr/>
            <a:r>
              <a:t>Radom Crop</a:t>
            </a:r>
          </a:p>
        </p:txBody>
      </p:sp>
      <p:sp>
        <p:nvSpPr>
          <p:cNvPr id="164" name="hope"/>
          <p:cNvSpPr txBox="1"/>
          <p:nvPr/>
        </p:nvSpPr>
        <p:spPr>
          <a:xfrm>
            <a:off x="7665211" y="4127499"/>
            <a:ext cx="102908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hope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4"/>
      <p:bldP build="whole" bldLvl="1" animBg="1" rev="0" advAuto="0" spid="161" grpId="3"/>
      <p:bldP build="whole" bldLvl="1" animBg="1" rev="0" advAuto="0" spid="162" grpId="6"/>
      <p:bldP build="whole" bldLvl="1" animBg="1" rev="0" advAuto="0" spid="164" grpId="7"/>
      <p:bldP build="whole" bldLvl="1" animBg="1" rev="0" advAuto="0" spid="160" grpId="5"/>
      <p:bldP build="whole" bldLvl="1" animBg="1" rev="0" advAuto="0" spid="158" grpId="1"/>
      <p:bldP build="whole" bldLvl="1" animBg="1" rev="0" advAuto="0" spid="159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irst thing first..Cleaning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First thing first..Cleaning</a:t>
            </a:r>
          </a:p>
        </p:txBody>
      </p:sp>
      <p:pic>
        <p:nvPicPr>
          <p:cNvPr id="167" name="1497836513-1340125113_n.jpg" descr="1497836513-1340125113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5689" y="1882927"/>
            <a:ext cx="3131454" cy="4175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1511869382-3944591013.jpg" descr="1511869382-394459101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8851" y="4172648"/>
            <a:ext cx="7422704" cy="4175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25513221658_15b57d0955_c.jpg" descr="25513221658_15b57d0955_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6" y="4316969"/>
            <a:ext cx="5040667" cy="336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6c5dd54c-66c3-444e-8e78-ebb972519fd6.png" descr="6c5dd54c-66c3-444e-8e78-ebb972519fd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5354" y="6168770"/>
            <a:ext cx="2612125" cy="3482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1508997062-96112774.jpg" descr="1508997062-96112774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636" y="2401938"/>
            <a:ext cx="3682104" cy="27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38886880441_2fd1db5bba.jpg" descr="38886880441_2fd1db5bba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70226" y="2496684"/>
            <a:ext cx="2999615" cy="1685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1489189108-3210145075_n.jpg" descr="1489189108-3210145075_n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2562" y="1358305"/>
            <a:ext cx="3701587" cy="27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1508072435-3872365592_n.jpg" descr="1508072435-3872365592_n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018026" y="5560765"/>
            <a:ext cx="1893130" cy="2524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1484017343-3973720942.jpg" descr="1484017343-3973720942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66791" y="3674587"/>
            <a:ext cx="1893130" cy="12612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18,548 -&gt; 12,462 Training Data"/>
          <p:cNvSpPr txBox="1"/>
          <p:nvPr/>
        </p:nvSpPr>
        <p:spPr>
          <a:xfrm>
            <a:off x="744016" y="8928100"/>
            <a:ext cx="654710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FA79"/>
                </a:solidFill>
              </a:defRPr>
            </a:lvl1pPr>
          </a:lstStyle>
          <a:p>
            <a:pPr/>
            <a:r>
              <a:t>18,548 -&gt; 12,462 Training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ntext Encoder GAN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Context Encoder GAN</a:t>
            </a:r>
          </a:p>
        </p:txBody>
      </p:sp>
      <p:sp>
        <p:nvSpPr>
          <p:cNvPr id="179" name="Fixed Shape InPainting"/>
          <p:cNvSpPr txBox="1"/>
          <p:nvPr/>
        </p:nvSpPr>
        <p:spPr>
          <a:xfrm>
            <a:off x="3552825" y="8632966"/>
            <a:ext cx="563880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4000">
                <a:solidFill>
                  <a:srgbClr val="00F900"/>
                </a:solidFill>
              </a:defRPr>
            </a:lvl1pPr>
          </a:lstStyle>
          <a:p>
            <a:pPr/>
            <a:r>
              <a:t>Fixed Shape InPainting  </a:t>
            </a:r>
          </a:p>
        </p:txBody>
      </p:sp>
      <p:pic>
        <p:nvPicPr>
          <p:cNvPr id="180" name="images_for_CC-GAN.jpeg" descr="images_for_CC-GA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722" y="3252525"/>
            <a:ext cx="2522559" cy="1678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068" y="5104873"/>
            <a:ext cx="3257403" cy="25320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線條"/>
          <p:cNvSpPr/>
          <p:nvPr/>
        </p:nvSpPr>
        <p:spPr>
          <a:xfrm>
            <a:off x="4334644" y="4096196"/>
            <a:ext cx="4075162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0000"/>
                </a:solidFill>
              </a:defRPr>
            </a:pPr>
          </a:p>
        </p:txBody>
      </p:sp>
      <p:pic>
        <p:nvPicPr>
          <p:cNvPr id="183" name="images_for_CC-GAN.jpeg" descr="images_for_CC-GA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32216" y="3256872"/>
            <a:ext cx="2522559" cy="16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矩形"/>
          <p:cNvSpPr/>
          <p:nvPr/>
        </p:nvSpPr>
        <p:spPr>
          <a:xfrm>
            <a:off x="9816085" y="3774997"/>
            <a:ext cx="754821" cy="642399"/>
          </a:xfrm>
          <a:prstGeom prst="rect">
            <a:avLst/>
          </a:prstGeom>
          <a:solidFill>
            <a:srgbClr val="FFFFFF">
              <a:alpha val="39973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5" name="矩形"/>
          <p:cNvSpPr/>
          <p:nvPr/>
        </p:nvSpPr>
        <p:spPr>
          <a:xfrm>
            <a:off x="2102591" y="3770650"/>
            <a:ext cx="754821" cy="642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6" name="content loss"/>
          <p:cNvSpPr txBox="1"/>
          <p:nvPr/>
        </p:nvSpPr>
        <p:spPr>
          <a:xfrm>
            <a:off x="5146802" y="3432150"/>
            <a:ext cx="192379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2600"/>
                </a:solidFill>
              </a:defRPr>
            </a:lvl1pPr>
          </a:lstStyle>
          <a:p>
            <a:pPr/>
            <a:r>
              <a:t>content loss</a:t>
            </a:r>
          </a:p>
        </p:txBody>
      </p:sp>
      <p:sp>
        <p:nvSpPr>
          <p:cNvPr id="187" name="Mask"/>
          <p:cNvSpPr txBox="1"/>
          <p:nvPr/>
        </p:nvSpPr>
        <p:spPr>
          <a:xfrm>
            <a:off x="2117651" y="3856899"/>
            <a:ext cx="74131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100">
                <a:solidFill>
                  <a:srgbClr val="FF2600"/>
                </a:solidFill>
              </a:defRPr>
            </a:lvl1pPr>
          </a:lstStyle>
          <a:p>
            <a:pPr/>
            <a:r>
              <a:t>Mask</a:t>
            </a:r>
          </a:p>
        </p:txBody>
      </p:sp>
      <p:pic>
        <p:nvPicPr>
          <p:cNvPr id="188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96480" y="4278074"/>
            <a:ext cx="3382532" cy="36304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圓角矩形"/>
          <p:cNvSpPr/>
          <p:nvPr/>
        </p:nvSpPr>
        <p:spPr>
          <a:xfrm>
            <a:off x="1215327" y="6370086"/>
            <a:ext cx="10574146" cy="717196"/>
          </a:xfrm>
          <a:prstGeom prst="roundRect">
            <a:avLst>
              <a:gd name="adj" fmla="val 26562"/>
            </a:avLst>
          </a:prstGeom>
          <a:solidFill>
            <a:srgbClr val="FFD47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0" name="Discriminator"/>
          <p:cNvSpPr txBox="1"/>
          <p:nvPr/>
        </p:nvSpPr>
        <p:spPr>
          <a:xfrm>
            <a:off x="5053761" y="6419850"/>
            <a:ext cx="289727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Discriminator</a:t>
            </a:r>
          </a:p>
        </p:txBody>
      </p:sp>
      <p:sp>
        <p:nvSpPr>
          <p:cNvPr id="191" name="線條"/>
          <p:cNvSpPr/>
          <p:nvPr/>
        </p:nvSpPr>
        <p:spPr>
          <a:xfrm>
            <a:off x="3016330" y="5531774"/>
            <a:ext cx="1" cy="717196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0000"/>
                </a:solidFill>
              </a:defRPr>
            </a:pPr>
          </a:p>
        </p:txBody>
      </p:sp>
      <p:sp>
        <p:nvSpPr>
          <p:cNvPr id="192" name="1"/>
          <p:cNvSpPr txBox="1"/>
          <p:nvPr/>
        </p:nvSpPr>
        <p:spPr>
          <a:xfrm>
            <a:off x="2826592" y="7994650"/>
            <a:ext cx="37947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F92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3" name="線條"/>
          <p:cNvSpPr/>
          <p:nvPr/>
        </p:nvSpPr>
        <p:spPr>
          <a:xfrm>
            <a:off x="10349041" y="5514172"/>
            <a:ext cx="1" cy="717196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0000"/>
                </a:solidFill>
              </a:defRPr>
            </a:pPr>
          </a:p>
        </p:txBody>
      </p:sp>
      <p:sp>
        <p:nvSpPr>
          <p:cNvPr id="194" name="0"/>
          <p:cNvSpPr txBox="1"/>
          <p:nvPr/>
        </p:nvSpPr>
        <p:spPr>
          <a:xfrm>
            <a:off x="10159303" y="7926668"/>
            <a:ext cx="37947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F92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95" name="線條"/>
          <p:cNvSpPr/>
          <p:nvPr/>
        </p:nvSpPr>
        <p:spPr>
          <a:xfrm>
            <a:off x="3016330" y="7309774"/>
            <a:ext cx="1" cy="717196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0000"/>
                </a:solidFill>
              </a:defRPr>
            </a:pPr>
          </a:p>
        </p:txBody>
      </p:sp>
      <p:sp>
        <p:nvSpPr>
          <p:cNvPr id="196" name="線條"/>
          <p:cNvSpPr/>
          <p:nvPr/>
        </p:nvSpPr>
        <p:spPr>
          <a:xfrm>
            <a:off x="10349041" y="7292172"/>
            <a:ext cx="1" cy="717196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LCIC Network(PixChef)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GLCIC Network(PixChef)</a:t>
            </a:r>
          </a:p>
        </p:txBody>
      </p:sp>
      <p:pic>
        <p:nvPicPr>
          <p:cNvPr id="199" name="螢幕快照 2018-08-14 下午12.03.15.png" descr="螢幕快照 2018-08-14 下午12.03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700" y="2261244"/>
            <a:ext cx="11531600" cy="384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Dilated Convolution,（enlarge receptive field)…"/>
          <p:cNvSpPr txBox="1"/>
          <p:nvPr/>
        </p:nvSpPr>
        <p:spPr>
          <a:xfrm>
            <a:off x="1770507" y="7424846"/>
            <a:ext cx="10394759" cy="137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Dilated Convolution,（enlarge receptive field) 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t>Global Discriminator + Local Discriminator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Issues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Issues </a:t>
            </a:r>
          </a:p>
        </p:txBody>
      </p:sp>
      <p:pic>
        <p:nvPicPr>
          <p:cNvPr id="203" name="context_encoder.png" descr="context_enco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730" y="1821064"/>
            <a:ext cx="8889412" cy="6111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original"/>
          <p:cNvSpPr txBox="1"/>
          <p:nvPr/>
        </p:nvSpPr>
        <p:spPr>
          <a:xfrm>
            <a:off x="1471421" y="3054350"/>
            <a:ext cx="117195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original</a:t>
            </a:r>
          </a:p>
        </p:txBody>
      </p:sp>
      <p:sp>
        <p:nvSpPr>
          <p:cNvPr id="205" name="Mask"/>
          <p:cNvSpPr txBox="1"/>
          <p:nvPr/>
        </p:nvSpPr>
        <p:spPr>
          <a:xfrm>
            <a:off x="1778152" y="4616450"/>
            <a:ext cx="83789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Mask</a:t>
            </a:r>
          </a:p>
        </p:txBody>
      </p:sp>
      <p:sp>
        <p:nvSpPr>
          <p:cNvPr id="206" name="Generation"/>
          <p:cNvSpPr txBox="1"/>
          <p:nvPr/>
        </p:nvSpPr>
        <p:spPr>
          <a:xfrm>
            <a:off x="1128776" y="6178550"/>
            <a:ext cx="16794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Generation</a:t>
            </a:r>
          </a:p>
        </p:txBody>
      </p:sp>
      <p:sp>
        <p:nvSpPr>
          <p:cNvPr id="207" name="生成影響模糊， 失去重點"/>
          <p:cNvSpPr txBox="1"/>
          <p:nvPr/>
        </p:nvSpPr>
        <p:spPr>
          <a:xfrm>
            <a:off x="2806700" y="8134757"/>
            <a:ext cx="5257801" cy="74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73FA79"/>
                </a:solidFill>
              </a:defRPr>
            </a:lvl1pPr>
          </a:lstStyle>
          <a:p>
            <a:pPr/>
            <a:r>
              <a:t>生成影響模糊， 失去重點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How.."/>
          <p:cNvSpPr txBox="1"/>
          <p:nvPr/>
        </p:nvSpPr>
        <p:spPr>
          <a:xfrm>
            <a:off x="914400" y="2413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i="1" sz="5800">
                <a:solidFill>
                  <a:srgbClr val="FFFFFF"/>
                </a:solidFill>
              </a:defRPr>
            </a:lvl1pPr>
          </a:lstStyle>
          <a:p>
            <a:pPr/>
            <a:r>
              <a:t>How..</a:t>
            </a:r>
          </a:p>
        </p:txBody>
      </p:sp>
      <p:sp>
        <p:nvSpPr>
          <p:cNvPr id="210" name="Explore Background to find Meaningful Patches"/>
          <p:cNvSpPr txBox="1"/>
          <p:nvPr/>
        </p:nvSpPr>
        <p:spPr>
          <a:xfrm>
            <a:off x="2243057" y="7532389"/>
            <a:ext cx="999439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>
                <a:solidFill>
                  <a:srgbClr val="73FA79"/>
                </a:solidFill>
              </a:defRPr>
            </a:lvl1pPr>
          </a:lstStyle>
          <a:p>
            <a:pPr/>
            <a:r>
              <a:t>Explore Background to find Meaningful Patches</a:t>
            </a:r>
          </a:p>
        </p:txBody>
      </p:sp>
      <p:sp>
        <p:nvSpPr>
          <p:cNvPr id="211" name="To Design a Network"/>
          <p:cNvSpPr txBox="1"/>
          <p:nvPr/>
        </p:nvSpPr>
        <p:spPr>
          <a:xfrm>
            <a:off x="2162429" y="6832600"/>
            <a:ext cx="45651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73FA79"/>
                </a:solidFill>
              </a:defRPr>
            </a:lvl1pPr>
          </a:lstStyle>
          <a:p>
            <a:pPr/>
            <a:r>
              <a:t>To Design a Network </a:t>
            </a:r>
          </a:p>
        </p:txBody>
      </p:sp>
      <p:sp>
        <p:nvSpPr>
          <p:cNvPr id="212" name="ATTENTION IS ALL YOU NEED!!!"/>
          <p:cNvSpPr txBox="1"/>
          <p:nvPr/>
        </p:nvSpPr>
        <p:spPr>
          <a:xfrm>
            <a:off x="2512923" y="8483600"/>
            <a:ext cx="716615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solidFill>
                  <a:srgbClr val="73FA79"/>
                </a:solidFill>
              </a:defRPr>
            </a:lvl1pPr>
          </a:lstStyle>
          <a:p>
            <a:pPr/>
            <a:r>
              <a:t>ATTENTION IS ALL YOU NEED!!! </a:t>
            </a:r>
          </a:p>
        </p:txBody>
      </p:sp>
      <p:sp>
        <p:nvSpPr>
          <p:cNvPr id="213" name="What/How to fill?"/>
          <p:cNvSpPr txBox="1"/>
          <p:nvPr/>
        </p:nvSpPr>
        <p:spPr>
          <a:xfrm>
            <a:off x="2095807" y="5065412"/>
            <a:ext cx="368000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What/How to fill?</a:t>
            </a:r>
          </a:p>
        </p:txBody>
      </p:sp>
      <p:pic>
        <p:nvPicPr>
          <p:cNvPr id="21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8156" y="2224387"/>
            <a:ext cx="3250494" cy="281242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Hallucination"/>
          <p:cNvSpPr txBox="1"/>
          <p:nvPr/>
        </p:nvSpPr>
        <p:spPr>
          <a:xfrm>
            <a:off x="2162660" y="5818082"/>
            <a:ext cx="283509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Hallucination</a:t>
            </a:r>
          </a:p>
        </p:txBody>
      </p:sp>
      <p:grpSp>
        <p:nvGrpSpPr>
          <p:cNvPr id="222" name="群組"/>
          <p:cNvGrpSpPr/>
          <p:nvPr/>
        </p:nvGrpSpPr>
        <p:grpSpPr>
          <a:xfrm>
            <a:off x="7320893" y="2274691"/>
            <a:ext cx="4219957" cy="3690940"/>
            <a:chOff x="0" y="0"/>
            <a:chExt cx="4219955" cy="3690939"/>
          </a:xfrm>
        </p:grpSpPr>
        <p:grpSp>
          <p:nvGrpSpPr>
            <p:cNvPr id="220" name="群組"/>
            <p:cNvGrpSpPr/>
            <p:nvPr/>
          </p:nvGrpSpPr>
          <p:grpSpPr>
            <a:xfrm>
              <a:off x="497047" y="0"/>
              <a:ext cx="2973538" cy="2711649"/>
              <a:chOff x="0" y="0"/>
              <a:chExt cx="2973536" cy="2711648"/>
            </a:xfrm>
          </p:grpSpPr>
          <p:sp>
            <p:nvSpPr>
              <p:cNvPr id="216" name="矩形"/>
              <p:cNvSpPr/>
              <p:nvPr/>
            </p:nvSpPr>
            <p:spPr>
              <a:xfrm>
                <a:off x="0" y="0"/>
                <a:ext cx="2973537" cy="2711649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5400000">
                  <a:srgbClr val="000000">
                    <a:alpha val="4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7" name="矩形"/>
              <p:cNvSpPr/>
              <p:nvPr/>
            </p:nvSpPr>
            <p:spPr>
              <a:xfrm>
                <a:off x="2495252" y="478780"/>
                <a:ext cx="254497" cy="291803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5400000">
                  <a:srgbClr val="000000">
                    <a:alpha val="4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8" name="正方形"/>
              <p:cNvSpPr/>
              <p:nvPr/>
            </p:nvSpPr>
            <p:spPr>
              <a:xfrm>
                <a:off x="597768" y="822424"/>
                <a:ext cx="1270001" cy="1270001"/>
              </a:xfrm>
              <a:prstGeom prst="rect">
                <a:avLst/>
              </a:prstGeom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5400000">
                  <a:srgbClr val="000000">
                    <a:alpha val="4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3" name="連接線"/>
              <p:cNvSpPr/>
              <p:nvPr/>
            </p:nvSpPr>
            <p:spPr>
              <a:xfrm>
                <a:off x="1009484" y="501851"/>
                <a:ext cx="1471366" cy="1021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176" fill="norm" stroke="1" extrusionOk="0">
                    <a:moveTo>
                      <a:pt x="0" y="18176"/>
                    </a:moveTo>
                    <a:cubicBezTo>
                      <a:pt x="1682" y="1932"/>
                      <a:pt x="8882" y="-3424"/>
                      <a:pt x="21600" y="2109"/>
                    </a:cubicBezTo>
                  </a:path>
                </a:pathLst>
              </a:custGeom>
              <a:noFill/>
              <a:ln w="50800" cap="flat">
                <a:solidFill>
                  <a:srgbClr val="FF26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sp>
          <p:nvSpPr>
            <p:cNvPr id="221" name="meaningful patches"/>
            <p:cNvSpPr txBox="1"/>
            <p:nvPr/>
          </p:nvSpPr>
          <p:spPr>
            <a:xfrm>
              <a:off x="0" y="2967039"/>
              <a:ext cx="421995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meaningful patches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4"/>
      <p:bldP build="whole" bldLvl="1" animBg="1" rev="0" advAuto="0" spid="215" grpId="3"/>
      <p:bldP build="whole" bldLvl="1" animBg="1" rev="0" advAuto="0" spid="211" grpId="5"/>
      <p:bldP build="whole" bldLvl="1" animBg="1" rev="0" advAuto="0" spid="213" grpId="2"/>
      <p:bldP build="whole" bldLvl="1" animBg="1" rev="0" advAuto="0" spid="210" grpId="6"/>
      <p:bldP build="whole" bldLvl="1" animBg="1" rev="0" advAuto="0" spid="214" grpId="1"/>
      <p:bldP build="whole" bldLvl="1" animBg="1" rev="0" advAuto="0" spid="212" grpId="7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xtual Attention"/>
          <p:cNvSpPr txBox="1"/>
          <p:nvPr/>
        </p:nvSpPr>
        <p:spPr>
          <a:xfrm>
            <a:off x="812800" y="41021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pPr/>
            <a:r>
              <a:t>Contextual Attention</a:t>
            </a:r>
          </a:p>
        </p:txBody>
      </p:sp>
      <p:sp>
        <p:nvSpPr>
          <p:cNvPr id="226" name="hereinafter: CA Model"/>
          <p:cNvSpPr txBox="1"/>
          <p:nvPr/>
        </p:nvSpPr>
        <p:spPr>
          <a:xfrm>
            <a:off x="3675989" y="5613400"/>
            <a:ext cx="473842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hereinafter: CA Model</a:t>
            </a:r>
          </a:p>
        </p:txBody>
      </p:sp>
      <p:sp>
        <p:nvSpPr>
          <p:cNvPr id="227" name="Generative Image Inpainting with Contextual Attention"/>
          <p:cNvSpPr txBox="1"/>
          <p:nvPr/>
        </p:nvSpPr>
        <p:spPr>
          <a:xfrm>
            <a:off x="5022875" y="7385050"/>
            <a:ext cx="70484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Generative Image Inpainting with Contextual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PhotoPortfolio">
  <a:themeElements>
    <a:clrScheme name="PhotoPortfolio">
      <a:dk1>
        <a:srgbClr val="72675A"/>
      </a:dk1>
      <a:lt1>
        <a:srgbClr val="184472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381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72675A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hotoPortfolio">
  <a:themeElements>
    <a:clrScheme name="PhotoPortfolio">
      <a:dk1>
        <a:srgbClr val="000000"/>
      </a:dk1>
      <a:lt1>
        <a:srgbClr val="FFFFFF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381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72675A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